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72" r:id="rId5"/>
    <p:sldId id="273" r:id="rId6"/>
    <p:sldId id="274" r:id="rId7"/>
    <p:sldId id="285" r:id="rId8"/>
    <p:sldId id="275" r:id="rId9"/>
    <p:sldId id="276" r:id="rId10"/>
    <p:sldId id="283" r:id="rId11"/>
    <p:sldId id="278" r:id="rId12"/>
    <p:sldId id="279" r:id="rId13"/>
    <p:sldId id="281"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8D4AF-AB7E-45FC-B49C-56613B706C00}" v="1" dt="2021-04-14T13:32:50.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68340-540C-49C9-BAB4-3BA135B10CD2}" type="datetimeFigureOut">
              <a:rPr lang="en-GB" smtClean="0"/>
              <a:t>14/04/2021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2B44E-3BEE-4951-AFAD-3AE069FDD512}" type="slidenum">
              <a:rPr lang="en-GB" smtClean="0"/>
              <a:t>‹#›</a:t>
            </a:fld>
            <a:endParaRPr lang="en-GB"/>
          </a:p>
        </p:txBody>
      </p:sp>
    </p:spTree>
    <p:extLst>
      <p:ext uri="{BB962C8B-B14F-4D97-AF65-F5344CB8AC3E}">
        <p14:creationId xmlns:p14="http://schemas.microsoft.com/office/powerpoint/2010/main" val="21710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0CABF1-A599-4EA7-B585-1DC2F68139A7}" type="slidenum">
              <a:rPr lang="en-GB" smtClean="0"/>
              <a:t>14</a:t>
            </a:fld>
            <a:endParaRPr lang="en-GB"/>
          </a:p>
        </p:txBody>
      </p:sp>
    </p:spTree>
    <p:extLst>
      <p:ext uri="{BB962C8B-B14F-4D97-AF65-F5344CB8AC3E}">
        <p14:creationId xmlns:p14="http://schemas.microsoft.com/office/powerpoint/2010/main" val="355109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CBF4-6E73-43CA-9755-561260BA2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37C9F5-BB0B-4DF8-950A-07DD98403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9701B4-58FA-4688-9DDD-4BEF221E9597}"/>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5" name="Footer Placeholder 4">
            <a:extLst>
              <a:ext uri="{FF2B5EF4-FFF2-40B4-BE49-F238E27FC236}">
                <a16:creationId xmlns:a16="http://schemas.microsoft.com/office/drawing/2014/main" id="{C5001024-006B-40C0-AADE-C8FB694F1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4F966-DC16-428A-A763-AC2544B53412}"/>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290605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2FF3-7050-4928-AAA9-1F0FC5CBC7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A4E3A-8F60-4D73-A75B-73316A8822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8DC25B-B60B-439A-AF57-75FE7B567040}"/>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5" name="Footer Placeholder 4">
            <a:extLst>
              <a:ext uri="{FF2B5EF4-FFF2-40B4-BE49-F238E27FC236}">
                <a16:creationId xmlns:a16="http://schemas.microsoft.com/office/drawing/2014/main" id="{A7724D18-24FF-49D2-9A48-5BA2DA9BFF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B41184-85F8-4466-8FA6-55B1C727BEA6}"/>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405615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FC39D-5A75-4143-A3CB-02812096B4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200B5B-309A-4FEB-880D-8DC1DBD45F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C42B1B-BC8E-4EB4-BE67-A8A5B5B334C9}"/>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5" name="Footer Placeholder 4">
            <a:extLst>
              <a:ext uri="{FF2B5EF4-FFF2-40B4-BE49-F238E27FC236}">
                <a16:creationId xmlns:a16="http://schemas.microsoft.com/office/drawing/2014/main" id="{9CFA1028-8875-4AA8-907A-8FEE7FEE6B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7FC5C-FFD9-4C42-B07F-260634705A6C}"/>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361911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CABE-76C7-4B5C-9746-FFBA704EB1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FA171D-61DF-4E09-A795-CECF1DB09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9F0824-D708-460C-8078-0780266D8EB1}"/>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5" name="Footer Placeholder 4">
            <a:extLst>
              <a:ext uri="{FF2B5EF4-FFF2-40B4-BE49-F238E27FC236}">
                <a16:creationId xmlns:a16="http://schemas.microsoft.com/office/drawing/2014/main" id="{E7C68298-E131-4FA9-9952-28C7B1FE8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0A37E-31ED-4554-8F56-1747069D6BCC}"/>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148383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DBB8-E28A-4B2F-BB9E-48EACE4CC6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686C38-E7CB-4F01-958A-BCD5B5203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C7B88B-8C37-4C17-9A59-A5F6B2202643}"/>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5" name="Footer Placeholder 4">
            <a:extLst>
              <a:ext uri="{FF2B5EF4-FFF2-40B4-BE49-F238E27FC236}">
                <a16:creationId xmlns:a16="http://schemas.microsoft.com/office/drawing/2014/main" id="{A2D38067-C41F-48E2-9353-323471A0EB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4EEB61-5DF2-4A72-BF09-85F84D6044DA}"/>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310613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F064-6D3B-410A-A5D2-32BD5BD5B9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7B59F2-05D0-43F1-950B-680FE6F6E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CED708-9BBA-461A-B27D-C148E9C9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4E0F72-841E-4E02-9920-C0B75DBA6898}"/>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6" name="Footer Placeholder 5">
            <a:extLst>
              <a:ext uri="{FF2B5EF4-FFF2-40B4-BE49-F238E27FC236}">
                <a16:creationId xmlns:a16="http://schemas.microsoft.com/office/drawing/2014/main" id="{941C8596-C7C5-4798-A652-7E2C57F43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A9DC5-25F9-4F53-B47C-4C4FC36DDAA1}"/>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132949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C435-F190-4DB0-A53F-DF5E56BAA9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3B6B74-E604-4E92-951F-90D5A2583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81A00-3868-4C21-9852-8AD45E2EE8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E30ED9-80EA-4EBD-8841-97DBD27BB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0A6C2B-2CC2-48CA-86EB-EF00FE5F4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BDE057-507C-4039-914C-A98C05290163}"/>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8" name="Footer Placeholder 7">
            <a:extLst>
              <a:ext uri="{FF2B5EF4-FFF2-40B4-BE49-F238E27FC236}">
                <a16:creationId xmlns:a16="http://schemas.microsoft.com/office/drawing/2014/main" id="{4AE5AAE1-1BC3-46A7-BAAA-CD8C5B6002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267664-ED34-4994-BEA6-6E70ADE3F705}"/>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398401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2898-AA12-425A-9289-7A0B279874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6F331C-7C5B-4132-A2A8-14FAE5512EEA}"/>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4" name="Footer Placeholder 3">
            <a:extLst>
              <a:ext uri="{FF2B5EF4-FFF2-40B4-BE49-F238E27FC236}">
                <a16:creationId xmlns:a16="http://schemas.microsoft.com/office/drawing/2014/main" id="{4BE27CCC-9722-48C1-BEB8-429AF80CB5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E89AD2-5D28-4D22-8B4F-3C75ACAD199C}"/>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49446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33F50-B714-47EB-92F9-08B5B14CCBCC}"/>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3" name="Footer Placeholder 2">
            <a:extLst>
              <a:ext uri="{FF2B5EF4-FFF2-40B4-BE49-F238E27FC236}">
                <a16:creationId xmlns:a16="http://schemas.microsoft.com/office/drawing/2014/main" id="{CFEE0D93-499F-4F85-B45B-B76145C2F5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179826-D4D8-4366-AC7D-06A9BA0F5A5C}"/>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41507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550-EBF3-4DF9-8AAF-C048748DF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FF7A5F-C491-4BB1-AFD2-446D8D86D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32517B-F728-42C0-BB76-C04D64FB8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C3C30-8798-43DA-BCF3-816275682C69}"/>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6" name="Footer Placeholder 5">
            <a:extLst>
              <a:ext uri="{FF2B5EF4-FFF2-40B4-BE49-F238E27FC236}">
                <a16:creationId xmlns:a16="http://schemas.microsoft.com/office/drawing/2014/main" id="{7D13EC2E-192D-4F1F-A526-F89384CF76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F3C283-A819-4DDB-A6E0-464089D074CA}"/>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284637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221F-7D10-4D62-84B2-1E85BCF2F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D954FA-A3D4-4435-BE5B-F6878F07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4A6C56-01DF-4CE0-B9AB-67C0B9092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0D2C1-FDC7-44E8-98E4-4022F9ADBD6C}"/>
              </a:ext>
            </a:extLst>
          </p:cNvPr>
          <p:cNvSpPr>
            <a:spLocks noGrp="1"/>
          </p:cNvSpPr>
          <p:nvPr>
            <p:ph type="dt" sz="half" idx="10"/>
          </p:nvPr>
        </p:nvSpPr>
        <p:spPr/>
        <p:txBody>
          <a:bodyPr/>
          <a:lstStyle/>
          <a:p>
            <a:fld id="{EB3E1513-7028-4C60-99A8-D279FB840305}" type="datetimeFigureOut">
              <a:rPr lang="en-GB" smtClean="0"/>
              <a:t>14/04/2021</a:t>
            </a:fld>
            <a:endParaRPr lang="en-GB"/>
          </a:p>
        </p:txBody>
      </p:sp>
      <p:sp>
        <p:nvSpPr>
          <p:cNvPr id="6" name="Footer Placeholder 5">
            <a:extLst>
              <a:ext uri="{FF2B5EF4-FFF2-40B4-BE49-F238E27FC236}">
                <a16:creationId xmlns:a16="http://schemas.microsoft.com/office/drawing/2014/main" id="{CDC37F22-6BFF-4189-8596-BEE780BE8F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A66526-C0A6-4A51-B857-E436E9E2E705}"/>
              </a:ext>
            </a:extLst>
          </p:cNvPr>
          <p:cNvSpPr>
            <a:spLocks noGrp="1"/>
          </p:cNvSpPr>
          <p:nvPr>
            <p:ph type="sldNum" sz="quarter" idx="12"/>
          </p:nvPr>
        </p:nvSpPr>
        <p:spPr/>
        <p:txBody>
          <a:bodyPr/>
          <a:lstStyle/>
          <a:p>
            <a:fld id="{E44935C0-4F43-4CBB-B610-0036B4B32A65}" type="slidenum">
              <a:rPr lang="en-GB" smtClean="0"/>
              <a:t>‹#›</a:t>
            </a:fld>
            <a:endParaRPr lang="en-GB"/>
          </a:p>
        </p:txBody>
      </p:sp>
    </p:spTree>
    <p:extLst>
      <p:ext uri="{BB962C8B-B14F-4D97-AF65-F5344CB8AC3E}">
        <p14:creationId xmlns:p14="http://schemas.microsoft.com/office/powerpoint/2010/main" val="185309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7847B-8691-4F08-A0B2-A449E0D70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D968C2-80C3-40D4-8D02-123F0823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7055F-F4C2-48C4-B267-3251760E4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E1513-7028-4C60-99A8-D279FB840305}" type="datetimeFigureOut">
              <a:rPr lang="en-GB" smtClean="0"/>
              <a:t>14/04/2021</a:t>
            </a:fld>
            <a:endParaRPr lang="en-GB"/>
          </a:p>
        </p:txBody>
      </p:sp>
      <p:sp>
        <p:nvSpPr>
          <p:cNvPr id="5" name="Footer Placeholder 4">
            <a:extLst>
              <a:ext uri="{FF2B5EF4-FFF2-40B4-BE49-F238E27FC236}">
                <a16:creationId xmlns:a16="http://schemas.microsoft.com/office/drawing/2014/main" id="{2FD9F31F-F0C5-4493-9577-6C57165E3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C75F54-9006-46C9-90A4-D32A2481E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935C0-4F43-4CBB-B610-0036B4B32A65}" type="slidenum">
              <a:rPr lang="en-GB" smtClean="0"/>
              <a:t>‹#›</a:t>
            </a:fld>
            <a:endParaRPr lang="en-GB"/>
          </a:p>
        </p:txBody>
      </p:sp>
    </p:spTree>
    <p:extLst>
      <p:ext uri="{BB962C8B-B14F-4D97-AF65-F5344CB8AC3E}">
        <p14:creationId xmlns:p14="http://schemas.microsoft.com/office/powerpoint/2010/main" val="101281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skillsengland.co.uk/"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03.safelinks.protection.outlook.com/?url=http%3A%2F%2Fwww.sacu-student.com%2Fskills&amp;data=04%7C01%7CKarrie.Breen%40prospects.co.uk%7Cd5b07b196b974556d68308d8fdc70361%7Cf88fe43a14a84ce08e6512a43d35e735%7C0%7C0%7C637538378485122967%7CUnknown%7CTWFpbGZsb3d8eyJWIjoiMC4wLjAwMDAiLCJQIjoiV2luMzIiLCJBTiI6Ik1haWwiLCJXVCI6Mn0%3D%7C1000&amp;sdata=kHwUMl%2BrJ2G21tYjGnkPk7zn%2FoxP4NxkmAKdfTyAWj4%3D&amp;reserved=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killsshow.vfairs.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prospectsevents.co.uk/our-events/skills-england/skills-humber-2021/" TargetMode="External"/><Relationship Id="rId3" Type="http://schemas.openxmlformats.org/officeDocument/2006/relationships/hyperlink" Target="http://www.skillsengland.co.uk/" TargetMode="External"/><Relationship Id="rId7" Type="http://schemas.openxmlformats.org/officeDocument/2006/relationships/hyperlink" Target="https://prospectsevents.co.uk/our-events/skills-england/north-west-2021/" TargetMode="External"/><Relationship Id="rId12" Type="http://schemas.openxmlformats.org/officeDocument/2006/relationships/image" Target="../media/image14.png"/><Relationship Id="rId2" Type="http://schemas.openxmlformats.org/officeDocument/2006/relationships/hyperlink" Target="https://skillsshows.vfairs.com/#collapseOne1" TargetMode="External"/><Relationship Id="rId1" Type="http://schemas.openxmlformats.org/officeDocument/2006/relationships/slideLayout" Target="../slideLayouts/slideLayout2.xml"/><Relationship Id="rId6" Type="http://schemas.openxmlformats.org/officeDocument/2006/relationships/hyperlink" Target="https://skillsshows.vfairs.com/#collapse121" TargetMode="External"/><Relationship Id="rId11" Type="http://schemas.openxmlformats.org/officeDocument/2006/relationships/image" Target="../media/image4.png"/><Relationship Id="rId5" Type="http://schemas.openxmlformats.org/officeDocument/2006/relationships/hyperlink" Target="mailto:skillsshows@getvfairs.io" TargetMode="External"/><Relationship Id="rId10" Type="http://schemas.openxmlformats.org/officeDocument/2006/relationships/hyperlink" Target="https://skillsshows.vfairs.com/#collapse122" TargetMode="External"/><Relationship Id="rId4" Type="http://schemas.openxmlformats.org/officeDocument/2006/relationships/hyperlink" Target="https://skillsshows.vfairs.com/#collapse120" TargetMode="External"/><Relationship Id="rId9" Type="http://schemas.openxmlformats.org/officeDocument/2006/relationships/hyperlink" Target="https://prospectsevents.co.uk/our-events/skills-england/south-west-202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pn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9.jpg"/><Relationship Id="rId5" Type="http://schemas.openxmlformats.org/officeDocument/2006/relationships/image" Target="../media/image3.png"/><Relationship Id="rId1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killsshows.vfairs.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14CCDF2-458C-404D-9994-E7930C2FAF79}"/>
              </a:ext>
            </a:extLst>
          </p:cNvPr>
          <p:cNvSpPr>
            <a:spLocks noGrp="1"/>
          </p:cNvSpPr>
          <p:nvPr>
            <p:ph type="subTitle" idx="1"/>
          </p:nvPr>
        </p:nvSpPr>
        <p:spPr>
          <a:xfrm>
            <a:off x="3274187" y="2312389"/>
            <a:ext cx="5643625" cy="2573647"/>
          </a:xfrm>
          <a:solidFill>
            <a:srgbClr val="92D050"/>
          </a:solidFill>
        </p:spPr>
        <p:txBody>
          <a:bodyPr vert="horz" lIns="91440" tIns="45720" rIns="91440" bIns="45720" rtlCol="0">
            <a:normAutofit/>
          </a:bodyPr>
          <a:lstStyle/>
          <a:p>
            <a:endParaRPr lang="en-GB" sz="2600" b="1" dirty="0">
              <a:solidFill>
                <a:schemeClr val="bg1"/>
              </a:solidFill>
            </a:endParaRPr>
          </a:p>
          <a:p>
            <a:r>
              <a:rPr lang="en-GB" sz="2600" b="1" dirty="0">
                <a:solidFill>
                  <a:schemeClr val="bg1"/>
                </a:solidFill>
              </a:rPr>
              <a:t>Wednesday 21 April 2021</a:t>
            </a:r>
          </a:p>
          <a:p>
            <a:r>
              <a:rPr lang="en-GB" sz="2600" b="1" dirty="0">
                <a:solidFill>
                  <a:schemeClr val="bg1"/>
                </a:solidFill>
              </a:rPr>
              <a:t>9:30am - 6pm</a:t>
            </a:r>
          </a:p>
          <a:p>
            <a:r>
              <a:rPr lang="en-GB" sz="2600" b="1" dirty="0">
                <a:solidFill>
                  <a:schemeClr val="bg1"/>
                </a:solidFill>
                <a:hlinkClick r:id="rId2">
                  <a:extLst>
                    <a:ext uri="{A12FA001-AC4F-418D-AE19-62706E023703}">
                      <ahyp:hlinkClr xmlns:ahyp="http://schemas.microsoft.com/office/drawing/2018/hyperlinkcolor" val="tx"/>
                    </a:ext>
                  </a:extLst>
                </a:hlinkClick>
              </a:rPr>
              <a:t>www.skillsengland.co.uk</a:t>
            </a:r>
            <a:endParaRPr lang="en-GB" sz="2600" b="1" dirty="0">
              <a:solidFill>
                <a:schemeClr val="bg1"/>
              </a:solidFill>
            </a:endParaRPr>
          </a:p>
          <a:p>
            <a:pPr indent="-228600">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B2A6240C-4668-44DE-AC91-4C09049CE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25" y="6223388"/>
            <a:ext cx="457511" cy="467291"/>
          </a:xfrm>
          <a:prstGeom prst="rect">
            <a:avLst/>
          </a:prstGeom>
        </p:spPr>
      </p:pic>
      <p:pic>
        <p:nvPicPr>
          <p:cNvPr id="8" name="Picture 7">
            <a:extLst>
              <a:ext uri="{FF2B5EF4-FFF2-40B4-BE49-F238E27FC236}">
                <a16:creationId xmlns:a16="http://schemas.microsoft.com/office/drawing/2014/main" id="{BD9B1713-340C-4A7E-8CB1-CD9DF64E6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101" y="6262132"/>
            <a:ext cx="381643" cy="389801"/>
          </a:xfrm>
          <a:prstGeom prst="rect">
            <a:avLst/>
          </a:prstGeom>
        </p:spPr>
      </p:pic>
      <p:sp>
        <p:nvSpPr>
          <p:cNvPr id="9" name="TextBox 8">
            <a:extLst>
              <a:ext uri="{FF2B5EF4-FFF2-40B4-BE49-F238E27FC236}">
                <a16:creationId xmlns:a16="http://schemas.microsoft.com/office/drawing/2014/main" id="{808B9721-F575-4765-A92D-4207768BB891}"/>
              </a:ext>
            </a:extLst>
          </p:cNvPr>
          <p:cNvSpPr txBox="1"/>
          <p:nvPr/>
        </p:nvSpPr>
        <p:spPr>
          <a:xfrm>
            <a:off x="2044308" y="6332326"/>
            <a:ext cx="3306068" cy="369332"/>
          </a:xfrm>
          <a:prstGeom prst="rect">
            <a:avLst/>
          </a:prstGeom>
          <a:noFill/>
        </p:spPr>
        <p:txBody>
          <a:bodyPr wrap="square" rtlCol="0">
            <a:spAutoFit/>
          </a:bodyPr>
          <a:lstStyle/>
          <a:p>
            <a:r>
              <a:rPr lang="en-GB" dirty="0"/>
              <a:t>@</a:t>
            </a:r>
            <a:r>
              <a:rPr lang="en-GB" b="1" dirty="0"/>
              <a:t>SkillsEngland</a:t>
            </a:r>
            <a:r>
              <a:rPr lang="en-GB" dirty="0"/>
              <a:t> #</a:t>
            </a:r>
            <a:r>
              <a:rPr lang="en-GB" b="1" dirty="0" err="1"/>
              <a:t>SkillsHumber</a:t>
            </a:r>
            <a:endParaRPr lang="en-GB" b="1" dirty="0"/>
          </a:p>
        </p:txBody>
      </p:sp>
      <p:pic>
        <p:nvPicPr>
          <p:cNvPr id="10" name="Picture 9">
            <a:extLst>
              <a:ext uri="{FF2B5EF4-FFF2-40B4-BE49-F238E27FC236}">
                <a16:creationId xmlns:a16="http://schemas.microsoft.com/office/drawing/2014/main" id="{BD8BA930-F386-4EC0-8E79-EB7FA6D80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2063" y="6289688"/>
            <a:ext cx="362245" cy="362245"/>
          </a:xfrm>
          <a:prstGeom prst="rect">
            <a:avLst/>
          </a:prstGeom>
        </p:spPr>
      </p:pic>
      <p:sp>
        <p:nvSpPr>
          <p:cNvPr id="11" name="TextBox 10">
            <a:extLst>
              <a:ext uri="{FF2B5EF4-FFF2-40B4-BE49-F238E27FC236}">
                <a16:creationId xmlns:a16="http://schemas.microsoft.com/office/drawing/2014/main" id="{8A117083-E61D-431B-A7B5-2BA61D40019E}"/>
              </a:ext>
            </a:extLst>
          </p:cNvPr>
          <p:cNvSpPr txBox="1"/>
          <p:nvPr/>
        </p:nvSpPr>
        <p:spPr>
          <a:xfrm>
            <a:off x="6146940" y="6332326"/>
            <a:ext cx="2308869"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12" name="Picture 11">
            <a:extLst>
              <a:ext uri="{FF2B5EF4-FFF2-40B4-BE49-F238E27FC236}">
                <a16:creationId xmlns:a16="http://schemas.microsoft.com/office/drawing/2014/main" id="{55DE091A-7343-4627-AE78-9511E829D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0426" y="6242862"/>
            <a:ext cx="4491887" cy="539025"/>
          </a:xfrm>
          <a:prstGeom prst="rect">
            <a:avLst/>
          </a:prstGeom>
          <a:noFill/>
        </p:spPr>
      </p:pic>
      <p:pic>
        <p:nvPicPr>
          <p:cNvPr id="3" name="Picture 2">
            <a:extLst>
              <a:ext uri="{FF2B5EF4-FFF2-40B4-BE49-F238E27FC236}">
                <a16:creationId xmlns:a16="http://schemas.microsoft.com/office/drawing/2014/main" id="{1B7B94FE-FA91-45A5-A8E7-C388AEBC5F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6255" y="1470278"/>
            <a:ext cx="3459487" cy="469393"/>
          </a:xfrm>
          <a:prstGeom prst="rect">
            <a:avLst/>
          </a:prstGeom>
        </p:spPr>
      </p:pic>
    </p:spTree>
    <p:extLst>
      <p:ext uri="{BB962C8B-B14F-4D97-AF65-F5344CB8AC3E}">
        <p14:creationId xmlns:p14="http://schemas.microsoft.com/office/powerpoint/2010/main" val="266233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921325" y="16994"/>
            <a:ext cx="10698019" cy="1325563"/>
          </a:xfrm>
        </p:spPr>
        <p:txBody>
          <a:bodyPr>
            <a:normAutofit/>
          </a:bodyPr>
          <a:lstStyle/>
          <a:p>
            <a:r>
              <a:rPr lang="en-GB" sz="4000" b="1" dirty="0"/>
              <a:t>Preparing for your visit to</a:t>
            </a:r>
            <a:endParaRPr lang="en-GB" sz="4000" dirty="0"/>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838200" y="1342557"/>
            <a:ext cx="10515600" cy="5110884"/>
          </a:xfrm>
        </p:spPr>
        <p:txBody>
          <a:bodyPr>
            <a:normAutofit/>
          </a:bodyPr>
          <a:lstStyle/>
          <a:p>
            <a:r>
              <a:rPr lang="en-GB" sz="2000" dirty="0"/>
              <a:t>Think about questions to ask exhibitors, they are all here to help and give advice to help you make the best possible choices, there are no silly questions:</a:t>
            </a:r>
          </a:p>
          <a:p>
            <a:pPr marL="0" indent="0">
              <a:buNone/>
            </a:pPr>
            <a:endParaRPr lang="en-GB" sz="2000" dirty="0"/>
          </a:p>
          <a:p>
            <a:pPr marL="514350"/>
            <a:r>
              <a:rPr lang="en-GB" sz="1500" dirty="0"/>
              <a:t>Do you have apprenticeships?</a:t>
            </a:r>
          </a:p>
          <a:p>
            <a:pPr marL="514350"/>
            <a:r>
              <a:rPr lang="en-GB" sz="1500" dirty="0"/>
              <a:t>What careers/courses do they offer?</a:t>
            </a:r>
          </a:p>
          <a:p>
            <a:pPr marL="514350"/>
            <a:r>
              <a:rPr lang="en-GB" sz="1500" dirty="0"/>
              <a:t>What qualifications do I need? </a:t>
            </a:r>
          </a:p>
          <a:p>
            <a:pPr marL="514350"/>
            <a:r>
              <a:rPr lang="en-GB" sz="1500" dirty="0"/>
              <a:t>How much can I earn? </a:t>
            </a:r>
          </a:p>
          <a:p>
            <a:pPr marL="514350"/>
            <a:r>
              <a:rPr lang="en-GB" sz="1500" dirty="0"/>
              <a:t>As a ??? what is a typical day like? </a:t>
            </a:r>
          </a:p>
          <a:p>
            <a:pPr marL="514350"/>
            <a:r>
              <a:rPr lang="en-GB" sz="1500" dirty="0"/>
              <a:t>What are the progression opportunities? </a:t>
            </a:r>
          </a:p>
          <a:p>
            <a:pPr marL="514350"/>
            <a:r>
              <a:rPr lang="en-GB" sz="1500" dirty="0"/>
              <a:t>How do I apply?</a:t>
            </a:r>
          </a:p>
          <a:p>
            <a:pPr marL="514350"/>
            <a:r>
              <a:rPr lang="en-GB" sz="1500" dirty="0"/>
              <a:t>Are there opportunities to work abroad?</a:t>
            </a:r>
          </a:p>
          <a:p>
            <a:pPr marL="514350"/>
            <a:r>
              <a:rPr lang="en-GB" sz="1500" dirty="0"/>
              <a:t>Do you have opportunities across the UK?</a:t>
            </a:r>
          </a:p>
          <a:p>
            <a:pPr marL="514350"/>
            <a:r>
              <a:rPr lang="en-GB" sz="1500" dirty="0"/>
              <a:t>How diverse is your workforce at all levels?</a:t>
            </a:r>
          </a:p>
          <a:p>
            <a:pPr marL="514350"/>
            <a:r>
              <a:rPr lang="en-GB" sz="1500" dirty="0"/>
              <a:t>Do you offer work experience?</a:t>
            </a:r>
          </a:p>
          <a:p>
            <a:pPr marL="285750" indent="0">
              <a:buNone/>
            </a:pPr>
            <a:endParaRPr lang="en-GB" sz="1600" dirty="0"/>
          </a:p>
          <a:p>
            <a:pPr marL="285750" indent="0">
              <a:buNone/>
            </a:pPr>
            <a:endParaRPr lang="en-GB" sz="1600" dirty="0"/>
          </a:p>
          <a:p>
            <a:pPr marL="457200" lvl="1" indent="0">
              <a:buNone/>
            </a:pPr>
            <a:endParaRPr lang="en-GB" sz="1600" dirty="0"/>
          </a:p>
          <a:p>
            <a:pPr marL="0" indent="0">
              <a:buNone/>
            </a:pPr>
            <a:endParaRPr lang="en-GB" dirty="0"/>
          </a:p>
        </p:txBody>
      </p:sp>
      <p:sp>
        <p:nvSpPr>
          <p:cNvPr id="4" name="TextBox 3">
            <a:extLst>
              <a:ext uri="{FF2B5EF4-FFF2-40B4-BE49-F238E27FC236}">
                <a16:creationId xmlns:a16="http://schemas.microsoft.com/office/drawing/2014/main" id="{6F897745-85E3-4738-ADBC-54462EEE63C9}"/>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5" name="Picture 4">
            <a:extLst>
              <a:ext uri="{FF2B5EF4-FFF2-40B4-BE49-F238E27FC236}">
                <a16:creationId xmlns:a16="http://schemas.microsoft.com/office/drawing/2014/main" id="{DDED42E6-3E54-4344-A14E-1FD7B4EA0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425" y="6420977"/>
            <a:ext cx="2737054" cy="328446"/>
          </a:xfrm>
          <a:prstGeom prst="rect">
            <a:avLst/>
          </a:prstGeom>
          <a:noFill/>
        </p:spPr>
      </p:pic>
      <p:pic>
        <p:nvPicPr>
          <p:cNvPr id="7" name="Picture 6">
            <a:extLst>
              <a:ext uri="{FF2B5EF4-FFF2-40B4-BE49-F238E27FC236}">
                <a16:creationId xmlns:a16="http://schemas.microsoft.com/office/drawing/2014/main" id="{D5B41E89-6FF4-4A42-8E87-A7C931529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184" y="456135"/>
            <a:ext cx="2734896" cy="371079"/>
          </a:xfrm>
          <a:prstGeom prst="rect">
            <a:avLst/>
          </a:prstGeom>
        </p:spPr>
      </p:pic>
    </p:spTree>
    <p:extLst>
      <p:ext uri="{BB962C8B-B14F-4D97-AF65-F5344CB8AC3E}">
        <p14:creationId xmlns:p14="http://schemas.microsoft.com/office/powerpoint/2010/main" val="81291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977309" y="66953"/>
            <a:ext cx="10698019" cy="1325563"/>
          </a:xfrm>
        </p:spPr>
        <p:txBody>
          <a:bodyPr>
            <a:normAutofit/>
          </a:bodyPr>
          <a:lstStyle/>
          <a:p>
            <a:r>
              <a:rPr lang="en-GB" sz="4000" b="1" dirty="0"/>
              <a:t>Need some ides on what career is for you?</a:t>
            </a:r>
            <a:endParaRPr lang="en-GB" sz="4000" dirty="0"/>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838200" y="1342556"/>
            <a:ext cx="10515600" cy="1019643"/>
          </a:xfrm>
        </p:spPr>
        <p:txBody>
          <a:bodyPr>
            <a:normAutofit/>
          </a:bodyPr>
          <a:lstStyle/>
          <a:p>
            <a:pPr marL="0" indent="0">
              <a:buNone/>
            </a:pPr>
            <a:r>
              <a:rPr lang="en-GB" sz="1800" dirty="0"/>
              <a:t>In partnership with SACU, you have free of charge access to a fantastic online career quiz. It is an imaged quiz which at the end produces your personalised career cloud. Why not take the quiz before you attend the event to help guide you on which exhibitors to contact. You can access the quiz at </a:t>
            </a:r>
            <a:r>
              <a:rPr lang="en-GB" sz="1800" u="sng" dirty="0">
                <a:solidFill>
                  <a:srgbClr val="000000"/>
                </a:solidFill>
                <a:effectLst/>
                <a:latin typeface="Calibri" panose="020F0502020204030204" pitchFamily="34" charset="0"/>
                <a:ea typeface="Times New Roman" panose="02020603050405020304" pitchFamily="18" charset="0"/>
                <a:hlinkClick r:id="rId2" tooltip="Original URL: http://www.sacu-student.com/skills. Click or tap if you trust this link."/>
              </a:rPr>
              <a:t>www.sacu-student.com/skills</a:t>
            </a:r>
            <a:endParaRPr lang="en-GB" sz="1800" dirty="0">
              <a:effectLst/>
              <a:latin typeface="Calibri" panose="020F0502020204030204" pitchFamily="34" charset="0"/>
              <a:ea typeface="Calibri" panose="020F0502020204030204" pitchFamily="34" charset="0"/>
            </a:endParaRPr>
          </a:p>
          <a:p>
            <a:pPr marL="0" indent="0">
              <a:buNone/>
            </a:pPr>
            <a:endParaRPr lang="en-GB" sz="1800" dirty="0"/>
          </a:p>
          <a:p>
            <a:pPr marL="0" indent="0">
              <a:buNone/>
            </a:pPr>
            <a:endParaRPr lang="en-GB" sz="1800" dirty="0"/>
          </a:p>
        </p:txBody>
      </p:sp>
      <p:pic>
        <p:nvPicPr>
          <p:cNvPr id="4" name="Picture 3">
            <a:extLst>
              <a:ext uri="{FF2B5EF4-FFF2-40B4-BE49-F238E27FC236}">
                <a16:creationId xmlns:a16="http://schemas.microsoft.com/office/drawing/2014/main" id="{8C0E1297-FC5A-4210-B290-7071AFC75510}"/>
              </a:ext>
            </a:extLst>
          </p:cNvPr>
          <p:cNvPicPr>
            <a:picLocks noChangeAspect="1"/>
          </p:cNvPicPr>
          <p:nvPr/>
        </p:nvPicPr>
        <p:blipFill>
          <a:blip r:embed="rId3"/>
          <a:stretch>
            <a:fillRect/>
          </a:stretch>
        </p:blipFill>
        <p:spPr>
          <a:xfrm>
            <a:off x="6344625" y="2501451"/>
            <a:ext cx="5676420" cy="3571836"/>
          </a:xfrm>
          <a:prstGeom prst="rect">
            <a:avLst/>
          </a:prstGeom>
        </p:spPr>
      </p:pic>
      <p:pic>
        <p:nvPicPr>
          <p:cNvPr id="7" name="Picture 6">
            <a:extLst>
              <a:ext uri="{FF2B5EF4-FFF2-40B4-BE49-F238E27FC236}">
                <a16:creationId xmlns:a16="http://schemas.microsoft.com/office/drawing/2014/main" id="{5893B422-E51F-452F-BD87-355810D8AF89}"/>
              </a:ext>
            </a:extLst>
          </p:cNvPr>
          <p:cNvPicPr>
            <a:picLocks noChangeAspect="1"/>
          </p:cNvPicPr>
          <p:nvPr/>
        </p:nvPicPr>
        <p:blipFill>
          <a:blip r:embed="rId4"/>
          <a:stretch>
            <a:fillRect/>
          </a:stretch>
        </p:blipFill>
        <p:spPr>
          <a:xfrm>
            <a:off x="170955" y="2997065"/>
            <a:ext cx="6155363" cy="3257906"/>
          </a:xfrm>
          <a:prstGeom prst="rect">
            <a:avLst/>
          </a:prstGeom>
        </p:spPr>
      </p:pic>
      <p:sp>
        <p:nvSpPr>
          <p:cNvPr id="8" name="TextBox 7">
            <a:extLst>
              <a:ext uri="{FF2B5EF4-FFF2-40B4-BE49-F238E27FC236}">
                <a16:creationId xmlns:a16="http://schemas.microsoft.com/office/drawing/2014/main" id="{28C97874-8FD8-4295-A329-E84981D8C9EC}"/>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9" name="Picture 8">
            <a:extLst>
              <a:ext uri="{FF2B5EF4-FFF2-40B4-BE49-F238E27FC236}">
                <a16:creationId xmlns:a16="http://schemas.microsoft.com/office/drawing/2014/main" id="{6908C694-41A8-4BF0-8EF8-BF7E3DE11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3286" y="6436655"/>
            <a:ext cx="2392042" cy="287045"/>
          </a:xfrm>
          <a:prstGeom prst="rect">
            <a:avLst/>
          </a:prstGeom>
          <a:noFill/>
        </p:spPr>
      </p:pic>
    </p:spTree>
    <p:extLst>
      <p:ext uri="{BB962C8B-B14F-4D97-AF65-F5344CB8AC3E}">
        <p14:creationId xmlns:p14="http://schemas.microsoft.com/office/powerpoint/2010/main" val="162585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921325" y="16994"/>
            <a:ext cx="10698019" cy="1325563"/>
          </a:xfrm>
        </p:spPr>
        <p:txBody>
          <a:bodyPr>
            <a:normAutofit/>
          </a:bodyPr>
          <a:lstStyle/>
          <a:p>
            <a:r>
              <a:rPr lang="en-GB" sz="4000" b="1" dirty="0"/>
              <a:t>More access to</a:t>
            </a:r>
            <a:endParaRPr lang="en-GB" sz="4000" dirty="0"/>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838200" y="1499572"/>
            <a:ext cx="10515600" cy="5110884"/>
          </a:xfrm>
        </p:spPr>
        <p:txBody>
          <a:bodyPr>
            <a:normAutofit/>
          </a:bodyPr>
          <a:lstStyle/>
          <a:p>
            <a:pPr>
              <a:buFont typeface="Courier New" panose="02070309020205020404" pitchFamily="49" charset="0"/>
              <a:buChar char="o"/>
            </a:pPr>
            <a:r>
              <a:rPr lang="en-GB" sz="2400" dirty="0"/>
              <a:t>The event is open until 6pm on the live day (Wednesday 21 April) and 30 days after the live day.</a:t>
            </a:r>
          </a:p>
          <a:p>
            <a:pPr marL="0" indent="0">
              <a:buNone/>
            </a:pPr>
            <a:endParaRPr lang="en-GB" sz="2400" dirty="0"/>
          </a:p>
          <a:p>
            <a:pPr lvl="1"/>
            <a:r>
              <a:rPr lang="en-GB" dirty="0"/>
              <a:t>You can use the same link and login outside of school hours.</a:t>
            </a:r>
          </a:p>
          <a:p>
            <a:pPr lvl="1"/>
            <a:r>
              <a:rPr lang="en-GB" dirty="0"/>
              <a:t>You can also register independently using the below link .</a:t>
            </a:r>
          </a:p>
          <a:p>
            <a:pPr lvl="1"/>
            <a:r>
              <a:rPr lang="en-GB" dirty="0"/>
              <a:t>Plan to revisit the show with your parents/carers and show them the careers that interest you.</a:t>
            </a:r>
          </a:p>
          <a:p>
            <a:pPr lvl="1"/>
            <a:r>
              <a:rPr lang="en-GB" dirty="0"/>
              <a:t>From 4pm-6pm on the live day, video chat with exhibitors will also be available.</a:t>
            </a:r>
          </a:p>
          <a:p>
            <a:pPr lvl="1"/>
            <a:r>
              <a:rPr lang="en-GB" dirty="0"/>
              <a:t>Share the information about the show with your friends and family so we can support as many people as possible with future careers.</a:t>
            </a:r>
          </a:p>
          <a:p>
            <a:pPr lvl="1"/>
            <a:endParaRPr lang="en-GB" dirty="0"/>
          </a:p>
          <a:p>
            <a:pPr marL="0" indent="0" algn="ctr">
              <a:buNone/>
            </a:pPr>
            <a:r>
              <a:rPr lang="en-GB" dirty="0">
                <a:hlinkClick r:id="rId2"/>
              </a:rPr>
              <a:t>www.skillsshow.vfairs.com</a:t>
            </a:r>
            <a:endParaRPr lang="en-GB" dirty="0"/>
          </a:p>
          <a:p>
            <a:pPr marL="0" indent="0">
              <a:buNone/>
            </a:pPr>
            <a:endParaRPr lang="en-GB" dirty="0"/>
          </a:p>
        </p:txBody>
      </p:sp>
      <p:sp>
        <p:nvSpPr>
          <p:cNvPr id="4" name="TextBox 3">
            <a:extLst>
              <a:ext uri="{FF2B5EF4-FFF2-40B4-BE49-F238E27FC236}">
                <a16:creationId xmlns:a16="http://schemas.microsoft.com/office/drawing/2014/main" id="{3609F35F-F853-490E-8AFD-BBD81E80C904}"/>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5" name="Picture 4">
            <a:extLst>
              <a:ext uri="{FF2B5EF4-FFF2-40B4-BE49-F238E27FC236}">
                <a16:creationId xmlns:a16="http://schemas.microsoft.com/office/drawing/2014/main" id="{AEED5EFF-0F5E-48CC-BDD9-98467DC33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919" y="6471956"/>
            <a:ext cx="2308329" cy="276999"/>
          </a:xfrm>
          <a:prstGeom prst="rect">
            <a:avLst/>
          </a:prstGeom>
          <a:noFill/>
        </p:spPr>
      </p:pic>
      <p:pic>
        <p:nvPicPr>
          <p:cNvPr id="7" name="Picture 6">
            <a:extLst>
              <a:ext uri="{FF2B5EF4-FFF2-40B4-BE49-F238E27FC236}">
                <a16:creationId xmlns:a16="http://schemas.microsoft.com/office/drawing/2014/main" id="{A710970C-6BF7-4E31-96A6-EFF234DC6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205" y="465660"/>
            <a:ext cx="2734896" cy="371079"/>
          </a:xfrm>
          <a:prstGeom prst="rect">
            <a:avLst/>
          </a:prstGeom>
        </p:spPr>
      </p:pic>
    </p:spTree>
    <p:extLst>
      <p:ext uri="{BB962C8B-B14F-4D97-AF65-F5344CB8AC3E}">
        <p14:creationId xmlns:p14="http://schemas.microsoft.com/office/powerpoint/2010/main" val="51756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921325" y="16994"/>
            <a:ext cx="10698019" cy="1325563"/>
          </a:xfrm>
          <a:solidFill>
            <a:srgbClr val="8FC043"/>
          </a:solidFill>
        </p:spPr>
        <p:txBody>
          <a:bodyPr>
            <a:normAutofit/>
          </a:bodyPr>
          <a:lstStyle/>
          <a:p>
            <a:r>
              <a:rPr lang="en-GB" sz="4000" b="1" dirty="0">
                <a:solidFill>
                  <a:schemeClr val="bg1"/>
                </a:solidFill>
              </a:rPr>
              <a:t>                            –  Frequently Asked Questions</a:t>
            </a:r>
            <a:endParaRPr lang="en-GB" sz="4000" dirty="0">
              <a:solidFill>
                <a:schemeClr val="bg1"/>
              </a:solidFill>
            </a:endParaRPr>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838200" y="1342557"/>
            <a:ext cx="10515600" cy="5110884"/>
          </a:xfrm>
        </p:spPr>
        <p:txBody>
          <a:bodyPr>
            <a:normAutofit lnSpcReduction="10000"/>
          </a:bodyPr>
          <a:lstStyle/>
          <a:p>
            <a:pPr algn="l"/>
            <a:endParaRPr lang="en-GB" sz="2200" i="0" u="none" strike="noStrike" dirty="0">
              <a:solidFill>
                <a:srgbClr val="0563C1"/>
              </a:solidFill>
              <a:effectLst/>
              <a:latin typeface="Proxima Nova"/>
              <a:hlinkClick r:id="rId2">
                <a:extLst>
                  <a:ext uri="{A12FA001-AC4F-418D-AE19-62706E023703}">
                    <ahyp:hlinkClr xmlns:ahyp="http://schemas.microsoft.com/office/drawing/2018/hyperlinkcolor" val="tx"/>
                  </a:ext>
                </a:extLst>
              </a:hlinkClick>
            </a:endParaRPr>
          </a:p>
          <a:p>
            <a:pPr algn="l"/>
            <a:r>
              <a:rPr lang="en-GB" sz="2200" i="0" u="none" strike="noStrike" dirty="0">
                <a:solidFill>
                  <a:srgbClr val="8FC043"/>
                </a:solidFill>
                <a:effectLst/>
                <a:latin typeface="Proxima Nova"/>
                <a:hlinkClick r:id="rId2">
                  <a:extLst>
                    <a:ext uri="{A12FA001-AC4F-418D-AE19-62706E023703}">
                      <ahyp:hlinkClr xmlns:ahyp="http://schemas.microsoft.com/office/drawing/2018/hyperlinkcolor" val="tx"/>
                    </a:ext>
                  </a:extLst>
                </a:hlinkClick>
              </a:rPr>
              <a:t>Do I need to download or install any information to be able to attend this event?</a:t>
            </a:r>
            <a:endParaRPr lang="en-GB" sz="2200" i="0" dirty="0">
              <a:solidFill>
                <a:srgbClr val="8FC043"/>
              </a:solidFill>
              <a:effectLst/>
              <a:latin typeface="inherit"/>
            </a:endParaRPr>
          </a:p>
          <a:p>
            <a:pPr lvl="1"/>
            <a:r>
              <a:rPr lang="en-GB" sz="1800" i="0" u="none" strike="noStrike" dirty="0">
                <a:solidFill>
                  <a:srgbClr val="554E4E"/>
                </a:solidFill>
                <a:effectLst/>
                <a:latin typeface="Proxima Nova"/>
              </a:rPr>
              <a:t>No. You do not need to download or install any software to participate. You only need to have access to the internet.</a:t>
            </a:r>
          </a:p>
          <a:p>
            <a:r>
              <a:rPr lang="en-GB" sz="2200" dirty="0">
                <a:solidFill>
                  <a:srgbClr val="8FC043"/>
                </a:solidFill>
                <a:latin typeface="Proxima Nova"/>
              </a:rPr>
              <a:t>Can </a:t>
            </a:r>
            <a:r>
              <a:rPr lang="en-GB" sz="2200">
                <a:solidFill>
                  <a:srgbClr val="8FC043"/>
                </a:solidFill>
                <a:latin typeface="Proxima Nova"/>
              </a:rPr>
              <a:t>I find </a:t>
            </a:r>
            <a:r>
              <a:rPr lang="en-GB" sz="2200" dirty="0">
                <a:solidFill>
                  <a:srgbClr val="8FC043"/>
                </a:solidFill>
                <a:latin typeface="Proxima Nova"/>
              </a:rPr>
              <a:t>out what companies will be there?</a:t>
            </a:r>
          </a:p>
          <a:p>
            <a:pPr lvl="1"/>
            <a:r>
              <a:rPr lang="en-GB" sz="1800" i="0" u="none" strike="noStrike" dirty="0">
                <a:solidFill>
                  <a:srgbClr val="554E4E"/>
                </a:solidFill>
                <a:effectLst/>
                <a:latin typeface="Proxima Nova"/>
              </a:rPr>
              <a:t>For a full list of exhibitors go to our website at </a:t>
            </a:r>
            <a:r>
              <a:rPr lang="en-GB" sz="1800" i="0" u="none" strike="noStrike" dirty="0">
                <a:solidFill>
                  <a:srgbClr val="8FC043"/>
                </a:solidFill>
                <a:effectLst/>
                <a:latin typeface="Proxima Nova"/>
                <a:hlinkClick r:id="rId3">
                  <a:extLst>
                    <a:ext uri="{A12FA001-AC4F-418D-AE19-62706E023703}">
                      <ahyp:hlinkClr xmlns:ahyp="http://schemas.microsoft.com/office/drawing/2018/hyperlinkcolor" val="tx"/>
                    </a:ext>
                  </a:extLst>
                </a:hlinkClick>
              </a:rPr>
              <a:t>www.skillsengland.co.uk</a:t>
            </a:r>
            <a:endParaRPr lang="en-GB" sz="1800" i="0" u="none" strike="noStrike" dirty="0">
              <a:solidFill>
                <a:srgbClr val="8FC043"/>
              </a:solidFill>
              <a:effectLst/>
              <a:latin typeface="Proxima Nova"/>
            </a:endParaRPr>
          </a:p>
          <a:p>
            <a:pPr algn="l"/>
            <a:r>
              <a:rPr lang="en-GB" sz="2200" i="0" u="none" strike="noStrike" dirty="0">
                <a:solidFill>
                  <a:srgbClr val="8FC043"/>
                </a:solidFill>
                <a:effectLst/>
                <a:latin typeface="Proxima Nova"/>
                <a:hlinkClick r:id="rId4">
                  <a:extLst>
                    <a:ext uri="{A12FA001-AC4F-418D-AE19-62706E023703}">
                      <ahyp:hlinkClr xmlns:ahyp="http://schemas.microsoft.com/office/drawing/2018/hyperlinkcolor" val="tx"/>
                    </a:ext>
                  </a:extLst>
                </a:hlinkClick>
              </a:rPr>
              <a:t>What should I do if I have trouble logging in?</a:t>
            </a:r>
            <a:endParaRPr lang="en-GB" sz="2200" i="0" dirty="0">
              <a:solidFill>
                <a:srgbClr val="8FC043"/>
              </a:solidFill>
              <a:effectLst/>
              <a:latin typeface="inherit"/>
            </a:endParaRPr>
          </a:p>
          <a:p>
            <a:pPr lvl="1"/>
            <a:r>
              <a:rPr lang="en-GB" sz="1800" i="0" u="none" strike="noStrike" dirty="0">
                <a:solidFill>
                  <a:srgbClr val="554E4E"/>
                </a:solidFill>
                <a:effectLst/>
                <a:latin typeface="Proxima Nova"/>
              </a:rPr>
              <a:t>Email vFairs technical assistance team at </a:t>
            </a:r>
            <a:r>
              <a:rPr lang="en-GB" sz="1800" i="0" u="none" strike="noStrike" dirty="0">
                <a:solidFill>
                  <a:srgbClr val="8FC043"/>
                </a:solidFill>
                <a:effectLst/>
                <a:latin typeface="Proxima Nova"/>
                <a:hlinkClick r:id="rId5">
                  <a:extLst>
                    <a:ext uri="{A12FA001-AC4F-418D-AE19-62706E023703}">
                      <ahyp:hlinkClr xmlns:ahyp="http://schemas.microsoft.com/office/drawing/2018/hyperlinkcolor" val="tx"/>
                    </a:ext>
                  </a:extLst>
                </a:hlinkClick>
              </a:rPr>
              <a:t>skillsshows@getvfairs.io</a:t>
            </a:r>
            <a:endParaRPr lang="en-GB" sz="1800" i="0" u="none" strike="noStrike" dirty="0">
              <a:solidFill>
                <a:srgbClr val="8FC043"/>
              </a:solidFill>
              <a:effectLst/>
              <a:latin typeface="Proxima Nova"/>
            </a:endParaRPr>
          </a:p>
          <a:p>
            <a:pPr algn="l"/>
            <a:r>
              <a:rPr lang="en-GB" sz="2200" i="0" u="none" strike="noStrike" dirty="0">
                <a:solidFill>
                  <a:srgbClr val="8FC043"/>
                </a:solidFill>
                <a:effectLst/>
                <a:latin typeface="Proxima Nova"/>
                <a:hlinkClick r:id="rId6">
                  <a:extLst>
                    <a:ext uri="{A12FA001-AC4F-418D-AE19-62706E023703}">
                      <ahyp:hlinkClr xmlns:ahyp="http://schemas.microsoft.com/office/drawing/2018/hyperlinkcolor" val="tx"/>
                    </a:ext>
                  </a:extLst>
                </a:hlinkClick>
              </a:rPr>
              <a:t>Do I need to register to participate in the virtual event?</a:t>
            </a:r>
            <a:endParaRPr lang="en-GB" sz="2200" i="0" dirty="0">
              <a:solidFill>
                <a:srgbClr val="8FC043"/>
              </a:solidFill>
              <a:effectLst/>
              <a:latin typeface="inherit"/>
            </a:endParaRPr>
          </a:p>
          <a:p>
            <a:pPr lvl="1"/>
            <a:r>
              <a:rPr lang="en-GB" sz="1800" i="0" u="none" strike="noStrike" dirty="0">
                <a:solidFill>
                  <a:srgbClr val="554E4E"/>
                </a:solidFill>
                <a:effectLst/>
                <a:latin typeface="Proxima Nova"/>
              </a:rPr>
              <a:t>Yes, you will need to use register via Eventbrite</a:t>
            </a:r>
            <a:br>
              <a:rPr lang="en-GB" sz="1800" i="0" u="none" strike="noStrike" dirty="0">
                <a:solidFill>
                  <a:srgbClr val="554E4E"/>
                </a:solidFill>
                <a:effectLst/>
                <a:latin typeface="Proxima Nova"/>
              </a:rPr>
            </a:br>
            <a:r>
              <a:rPr lang="en-GB" sz="1800" i="0" u="none" strike="noStrike" dirty="0">
                <a:solidFill>
                  <a:srgbClr val="554E4E"/>
                </a:solidFill>
                <a:effectLst/>
                <a:latin typeface="Proxima Nova"/>
              </a:rPr>
              <a:t>Skills North West – </a:t>
            </a:r>
            <a:r>
              <a:rPr lang="en-GB" sz="1800" i="0" u="none" strike="noStrike" dirty="0">
                <a:solidFill>
                  <a:srgbClr val="8FC043"/>
                </a:solidFill>
                <a:effectLst/>
                <a:latin typeface="Proxima Nova"/>
                <a:hlinkClick r:id="rId7">
                  <a:extLst>
                    <a:ext uri="{A12FA001-AC4F-418D-AE19-62706E023703}">
                      <ahyp:hlinkClr xmlns:ahyp="http://schemas.microsoft.com/office/drawing/2018/hyperlinkcolor" val="tx"/>
                    </a:ext>
                  </a:extLst>
                </a:hlinkClick>
              </a:rPr>
              <a:t>HERE</a:t>
            </a:r>
            <a:br>
              <a:rPr lang="en-GB" sz="1800" i="0" u="none" strike="noStrike" dirty="0">
                <a:solidFill>
                  <a:srgbClr val="554E4E"/>
                </a:solidFill>
                <a:effectLst/>
                <a:latin typeface="Proxima Nova"/>
              </a:rPr>
            </a:br>
            <a:r>
              <a:rPr lang="en-GB" sz="1800" i="0" u="none" strike="noStrike" dirty="0">
                <a:solidFill>
                  <a:srgbClr val="554E4E"/>
                </a:solidFill>
                <a:effectLst/>
                <a:latin typeface="Proxima Nova"/>
              </a:rPr>
              <a:t>Skills Humber – </a:t>
            </a:r>
            <a:r>
              <a:rPr lang="en-GB" sz="1800" i="0" u="none" strike="noStrike" dirty="0">
                <a:solidFill>
                  <a:srgbClr val="8FC043"/>
                </a:solidFill>
                <a:effectLst/>
                <a:latin typeface="Proxima Nova"/>
                <a:hlinkClick r:id="rId8">
                  <a:extLst>
                    <a:ext uri="{A12FA001-AC4F-418D-AE19-62706E023703}">
                      <ahyp:hlinkClr xmlns:ahyp="http://schemas.microsoft.com/office/drawing/2018/hyperlinkcolor" val="tx"/>
                    </a:ext>
                  </a:extLst>
                </a:hlinkClick>
              </a:rPr>
              <a:t>HERE</a:t>
            </a:r>
            <a:br>
              <a:rPr lang="en-GB" sz="1800" i="0" u="none" strike="noStrike" dirty="0">
                <a:solidFill>
                  <a:srgbClr val="554E4E"/>
                </a:solidFill>
                <a:effectLst/>
                <a:latin typeface="Proxima Nova"/>
              </a:rPr>
            </a:br>
            <a:r>
              <a:rPr lang="en-GB" sz="1800" i="0" u="none" strike="noStrike" dirty="0">
                <a:solidFill>
                  <a:srgbClr val="554E4E"/>
                </a:solidFill>
                <a:effectLst/>
                <a:latin typeface="Proxima Nova"/>
              </a:rPr>
              <a:t>Skills South West – </a:t>
            </a:r>
            <a:r>
              <a:rPr lang="en-GB" sz="1800" i="0" u="none" strike="noStrike" dirty="0">
                <a:solidFill>
                  <a:srgbClr val="8FC043"/>
                </a:solidFill>
                <a:effectLst/>
                <a:latin typeface="Proxima Nova"/>
                <a:hlinkClick r:id="rId9">
                  <a:extLst>
                    <a:ext uri="{A12FA001-AC4F-418D-AE19-62706E023703}">
                      <ahyp:hlinkClr xmlns:ahyp="http://schemas.microsoft.com/office/drawing/2018/hyperlinkcolor" val="tx"/>
                    </a:ext>
                  </a:extLst>
                </a:hlinkClick>
              </a:rPr>
              <a:t>HERE</a:t>
            </a:r>
            <a:endParaRPr lang="en-GB" sz="1800" i="0" u="none" strike="noStrike" dirty="0">
              <a:solidFill>
                <a:srgbClr val="8FC043"/>
              </a:solidFill>
              <a:effectLst/>
              <a:latin typeface="Proxima Nova"/>
            </a:endParaRPr>
          </a:p>
          <a:p>
            <a:pPr algn="l"/>
            <a:r>
              <a:rPr lang="en-GB" sz="2200" i="0" u="none" strike="noStrike" dirty="0">
                <a:solidFill>
                  <a:srgbClr val="8FC043"/>
                </a:solidFill>
                <a:effectLst/>
                <a:latin typeface="Proxima Nova"/>
                <a:hlinkClick r:id="rId10">
                  <a:extLst>
                    <a:ext uri="{A12FA001-AC4F-418D-AE19-62706E023703}">
                      <ahyp:hlinkClr xmlns:ahyp="http://schemas.microsoft.com/office/drawing/2018/hyperlinkcolor" val="tx"/>
                    </a:ext>
                  </a:extLst>
                </a:hlinkClick>
              </a:rPr>
              <a:t>Can I revisit the event if I log out</a:t>
            </a:r>
            <a:endParaRPr lang="en-GB" sz="2200" i="0" dirty="0">
              <a:solidFill>
                <a:srgbClr val="8FC043"/>
              </a:solidFill>
              <a:effectLst/>
              <a:latin typeface="inherit"/>
            </a:endParaRPr>
          </a:p>
          <a:p>
            <a:pPr lvl="1"/>
            <a:r>
              <a:rPr lang="en-GB" sz="1800" i="0" u="none" strike="noStrike" dirty="0">
                <a:solidFill>
                  <a:srgbClr val="554E4E"/>
                </a:solidFill>
                <a:effectLst/>
                <a:latin typeface="Proxima Nova"/>
              </a:rPr>
              <a:t>Yes, you simply log back in. The event is accessible for 30 days after the live day with the exception of live Q&amp;A sessions</a:t>
            </a:r>
          </a:p>
          <a:p>
            <a:pPr marL="0" indent="0">
              <a:buNone/>
            </a:pPr>
            <a:endParaRPr lang="en-GB" dirty="0"/>
          </a:p>
        </p:txBody>
      </p:sp>
      <p:sp>
        <p:nvSpPr>
          <p:cNvPr id="4" name="TextBox 3">
            <a:extLst>
              <a:ext uri="{FF2B5EF4-FFF2-40B4-BE49-F238E27FC236}">
                <a16:creationId xmlns:a16="http://schemas.microsoft.com/office/drawing/2014/main" id="{B48787C1-848C-42F6-953D-F20C957E394E}"/>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5" name="Picture 4">
            <a:extLst>
              <a:ext uri="{FF2B5EF4-FFF2-40B4-BE49-F238E27FC236}">
                <a16:creationId xmlns:a16="http://schemas.microsoft.com/office/drawing/2014/main" id="{B4961F87-6E37-45FB-BEED-5CCA143B24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60482" y="6446701"/>
            <a:ext cx="2560855" cy="307302"/>
          </a:xfrm>
          <a:prstGeom prst="rect">
            <a:avLst/>
          </a:prstGeom>
          <a:noFill/>
        </p:spPr>
      </p:pic>
      <p:pic>
        <p:nvPicPr>
          <p:cNvPr id="8" name="Picture 7" descr="A picture containing text, clipart&#10;&#10;Description automatically generated">
            <a:extLst>
              <a:ext uri="{FF2B5EF4-FFF2-40B4-BE49-F238E27FC236}">
                <a16:creationId xmlns:a16="http://schemas.microsoft.com/office/drawing/2014/main" id="{99F1F9C3-8B4D-4B7E-B3A1-1AA7A77DA8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7757" y="437825"/>
            <a:ext cx="2853694" cy="387197"/>
          </a:xfrm>
          <a:prstGeom prst="rect">
            <a:avLst/>
          </a:prstGeom>
        </p:spPr>
      </p:pic>
    </p:spTree>
    <p:extLst>
      <p:ext uri="{BB962C8B-B14F-4D97-AF65-F5344CB8AC3E}">
        <p14:creationId xmlns:p14="http://schemas.microsoft.com/office/powerpoint/2010/main" val="178756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16E7C4-E1E7-43BB-90A0-69D46D6CA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50" y="6105190"/>
            <a:ext cx="457511" cy="467291"/>
          </a:xfrm>
          <a:prstGeom prst="rect">
            <a:avLst/>
          </a:prstGeom>
        </p:spPr>
      </p:pic>
      <p:pic>
        <p:nvPicPr>
          <p:cNvPr id="14" name="Picture 13">
            <a:extLst>
              <a:ext uri="{FF2B5EF4-FFF2-40B4-BE49-F238E27FC236}">
                <a16:creationId xmlns:a16="http://schemas.microsoft.com/office/drawing/2014/main" id="{E1915464-6FDE-4698-A621-3594C009C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526" y="6143934"/>
            <a:ext cx="381643" cy="389801"/>
          </a:xfrm>
          <a:prstGeom prst="rect">
            <a:avLst/>
          </a:prstGeom>
        </p:spPr>
      </p:pic>
      <p:sp>
        <p:nvSpPr>
          <p:cNvPr id="15" name="TextBox 14">
            <a:extLst>
              <a:ext uri="{FF2B5EF4-FFF2-40B4-BE49-F238E27FC236}">
                <a16:creationId xmlns:a16="http://schemas.microsoft.com/office/drawing/2014/main" id="{AE72BC1D-3E3A-4AE9-80B6-74BA90721014}"/>
              </a:ext>
            </a:extLst>
          </p:cNvPr>
          <p:cNvSpPr txBox="1"/>
          <p:nvPr/>
        </p:nvSpPr>
        <p:spPr>
          <a:xfrm>
            <a:off x="2015733" y="6214128"/>
            <a:ext cx="3674643" cy="369332"/>
          </a:xfrm>
          <a:prstGeom prst="rect">
            <a:avLst/>
          </a:prstGeom>
          <a:noFill/>
        </p:spPr>
        <p:txBody>
          <a:bodyPr wrap="square" rtlCol="0">
            <a:spAutoFit/>
          </a:bodyPr>
          <a:lstStyle/>
          <a:p>
            <a:r>
              <a:rPr lang="en-GB" dirty="0"/>
              <a:t>@</a:t>
            </a:r>
            <a:r>
              <a:rPr lang="en-GB" b="1" dirty="0"/>
              <a:t>SkillsEngland</a:t>
            </a:r>
            <a:r>
              <a:rPr lang="en-GB" dirty="0"/>
              <a:t> #</a:t>
            </a:r>
            <a:r>
              <a:rPr lang="en-GB" b="1" dirty="0" err="1"/>
              <a:t>SkillsHumber</a:t>
            </a:r>
            <a:endParaRPr lang="en-GB" b="1" dirty="0"/>
          </a:p>
        </p:txBody>
      </p:sp>
      <p:pic>
        <p:nvPicPr>
          <p:cNvPr id="16" name="Picture 15">
            <a:extLst>
              <a:ext uri="{FF2B5EF4-FFF2-40B4-BE49-F238E27FC236}">
                <a16:creationId xmlns:a16="http://schemas.microsoft.com/office/drawing/2014/main" id="{CEED3BD0-2F58-4EF6-96DD-A01D48EF9B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488" y="6171490"/>
            <a:ext cx="362245" cy="362245"/>
          </a:xfrm>
          <a:prstGeom prst="rect">
            <a:avLst/>
          </a:prstGeom>
        </p:spPr>
      </p:pic>
      <p:sp>
        <p:nvSpPr>
          <p:cNvPr id="17" name="TextBox 16">
            <a:extLst>
              <a:ext uri="{FF2B5EF4-FFF2-40B4-BE49-F238E27FC236}">
                <a16:creationId xmlns:a16="http://schemas.microsoft.com/office/drawing/2014/main" id="{92A48797-866D-4726-98AB-F663CCDEE0D8}"/>
              </a:ext>
            </a:extLst>
          </p:cNvPr>
          <p:cNvSpPr txBox="1"/>
          <p:nvPr/>
        </p:nvSpPr>
        <p:spPr>
          <a:xfrm>
            <a:off x="7829622" y="6533735"/>
            <a:ext cx="2308869"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18" name="Picture 17">
            <a:extLst>
              <a:ext uri="{FF2B5EF4-FFF2-40B4-BE49-F238E27FC236}">
                <a16:creationId xmlns:a16="http://schemas.microsoft.com/office/drawing/2014/main" id="{36D7FE0D-63C4-43A6-BDFE-B0F50B474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7600" y="6439322"/>
            <a:ext cx="2854713" cy="342565"/>
          </a:xfrm>
          <a:prstGeom prst="rect">
            <a:avLst/>
          </a:prstGeom>
          <a:noFill/>
        </p:spPr>
      </p:pic>
      <p:sp>
        <p:nvSpPr>
          <p:cNvPr id="20" name="Rectangle 19">
            <a:extLst>
              <a:ext uri="{FF2B5EF4-FFF2-40B4-BE49-F238E27FC236}">
                <a16:creationId xmlns:a16="http://schemas.microsoft.com/office/drawing/2014/main" id="{05773118-65E3-46CD-9AA0-30E9354F339B}"/>
              </a:ext>
            </a:extLst>
          </p:cNvPr>
          <p:cNvSpPr/>
          <p:nvPr/>
        </p:nvSpPr>
        <p:spPr>
          <a:xfrm>
            <a:off x="3925919" y="247778"/>
            <a:ext cx="4340162" cy="369332"/>
          </a:xfrm>
          <a:prstGeom prst="rect">
            <a:avLst/>
          </a:prstGeom>
        </p:spPr>
        <p:txBody>
          <a:bodyPr wrap="none">
            <a:spAutoFit/>
          </a:bodyPr>
          <a:lstStyle/>
          <a:p>
            <a:pPr algn="ctr"/>
            <a:r>
              <a:rPr lang="en-GB" b="1" dirty="0"/>
              <a:t>SOME OF OUR EXHIBITORS AND SPONSORS</a:t>
            </a:r>
          </a:p>
        </p:txBody>
      </p:sp>
      <p:pic>
        <p:nvPicPr>
          <p:cNvPr id="25" name="Picture 24" descr="Logo, company name&#10;&#10;Description automatically generated">
            <a:extLst>
              <a:ext uri="{FF2B5EF4-FFF2-40B4-BE49-F238E27FC236}">
                <a16:creationId xmlns:a16="http://schemas.microsoft.com/office/drawing/2014/main" id="{643BDB7A-00A9-4BD2-BA25-41175E9BA7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2196" y="2363771"/>
            <a:ext cx="1389487" cy="1336045"/>
          </a:xfrm>
          <a:prstGeom prst="rect">
            <a:avLst/>
          </a:prstGeom>
        </p:spPr>
      </p:pic>
      <p:pic>
        <p:nvPicPr>
          <p:cNvPr id="27" name="Picture 26" descr="A picture containing text, sky, gauge&#10;&#10;Description automatically generated">
            <a:extLst>
              <a:ext uri="{FF2B5EF4-FFF2-40B4-BE49-F238E27FC236}">
                <a16:creationId xmlns:a16="http://schemas.microsoft.com/office/drawing/2014/main" id="{66AF196A-482C-45CC-B87F-D118153990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3026" y="4183498"/>
            <a:ext cx="2857500" cy="1428750"/>
          </a:xfrm>
          <a:prstGeom prst="rect">
            <a:avLst/>
          </a:prstGeom>
        </p:spPr>
      </p:pic>
      <p:pic>
        <p:nvPicPr>
          <p:cNvPr id="19" name="Picture 18" descr="Text&#10;&#10;Description automatically generated">
            <a:extLst>
              <a:ext uri="{FF2B5EF4-FFF2-40B4-BE49-F238E27FC236}">
                <a16:creationId xmlns:a16="http://schemas.microsoft.com/office/drawing/2014/main" id="{45E414ED-AF3E-4B0D-9682-5B73900B74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5457" y="1071016"/>
            <a:ext cx="2610403" cy="854209"/>
          </a:xfrm>
          <a:prstGeom prst="rect">
            <a:avLst/>
          </a:prstGeom>
        </p:spPr>
      </p:pic>
      <p:pic>
        <p:nvPicPr>
          <p:cNvPr id="2" name="Picture 1">
            <a:extLst>
              <a:ext uri="{FF2B5EF4-FFF2-40B4-BE49-F238E27FC236}">
                <a16:creationId xmlns:a16="http://schemas.microsoft.com/office/drawing/2014/main" id="{77E7348B-2F86-4524-BEE7-3580898C705F}"/>
              </a:ext>
            </a:extLst>
          </p:cNvPr>
          <p:cNvPicPr>
            <a:picLocks noChangeAspect="1"/>
          </p:cNvPicPr>
          <p:nvPr/>
        </p:nvPicPr>
        <p:blipFill>
          <a:blip r:embed="rId10"/>
          <a:stretch>
            <a:fillRect/>
          </a:stretch>
        </p:blipFill>
        <p:spPr>
          <a:xfrm>
            <a:off x="7670526" y="709904"/>
            <a:ext cx="3526570" cy="121532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E293B8A1-CD4A-4E76-BA53-29D7B69D55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16058" y="3837813"/>
            <a:ext cx="2158865" cy="169545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1FE58D7-30C8-480C-A779-F6695C2A8B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7782" y="2386194"/>
            <a:ext cx="2528916" cy="1079004"/>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C38A535-4C1C-46C3-9931-3DE934F964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2024" y="4439415"/>
            <a:ext cx="1828800" cy="786384"/>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0C5D4709-E47D-46D9-91D3-28F7BD1AC6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42536" y="2542672"/>
            <a:ext cx="1637986" cy="978608"/>
          </a:xfrm>
          <a:prstGeom prst="rect">
            <a:avLst/>
          </a:prstGeom>
        </p:spPr>
      </p:pic>
      <p:pic>
        <p:nvPicPr>
          <p:cNvPr id="22" name="Picture 21">
            <a:extLst>
              <a:ext uri="{FF2B5EF4-FFF2-40B4-BE49-F238E27FC236}">
                <a16:creationId xmlns:a16="http://schemas.microsoft.com/office/drawing/2014/main" id="{CF89F5B8-508D-4E72-B05C-3EC5CC6815D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7162" y="247778"/>
            <a:ext cx="2734896" cy="371079"/>
          </a:xfrm>
          <a:prstGeom prst="rect">
            <a:avLst/>
          </a:prstGeom>
        </p:spPr>
      </p:pic>
    </p:spTree>
    <p:extLst>
      <p:ext uri="{BB962C8B-B14F-4D97-AF65-F5344CB8AC3E}">
        <p14:creationId xmlns:p14="http://schemas.microsoft.com/office/powerpoint/2010/main" val="225483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EB4A9C-15D8-4EBE-A02F-CCD54E088905}"/>
              </a:ext>
            </a:extLst>
          </p:cNvPr>
          <p:cNvSpPr/>
          <p:nvPr/>
        </p:nvSpPr>
        <p:spPr>
          <a:xfrm>
            <a:off x="1177526" y="588786"/>
            <a:ext cx="1707327" cy="707886"/>
          </a:xfrm>
          <a:prstGeom prst="rect">
            <a:avLst/>
          </a:prstGeom>
        </p:spPr>
        <p:txBody>
          <a:bodyPr wrap="none">
            <a:spAutoFit/>
          </a:bodyPr>
          <a:lstStyle/>
          <a:p>
            <a:r>
              <a:rPr lang="en-GB" sz="4000" b="1" dirty="0">
                <a:latin typeface="+mj-lt"/>
              </a:rPr>
              <a:t>What is</a:t>
            </a:r>
            <a:endParaRPr lang="en-GB" sz="4000" dirty="0">
              <a:latin typeface="+mj-lt"/>
            </a:endParaRPr>
          </a:p>
        </p:txBody>
      </p:sp>
      <p:sp>
        <p:nvSpPr>
          <p:cNvPr id="3" name="Rectangle 2">
            <a:extLst>
              <a:ext uri="{FF2B5EF4-FFF2-40B4-BE49-F238E27FC236}">
                <a16:creationId xmlns:a16="http://schemas.microsoft.com/office/drawing/2014/main" id="{6CB8FCFD-C10D-4FB6-8E31-6A842E2B8F55}"/>
              </a:ext>
            </a:extLst>
          </p:cNvPr>
          <p:cNvSpPr/>
          <p:nvPr/>
        </p:nvSpPr>
        <p:spPr>
          <a:xfrm>
            <a:off x="1177526" y="2454329"/>
            <a:ext cx="9950550" cy="2246769"/>
          </a:xfrm>
          <a:prstGeom prst="rect">
            <a:avLst/>
          </a:prstGeom>
        </p:spPr>
        <p:txBody>
          <a:bodyPr wrap="square">
            <a:spAutoFit/>
          </a:bodyPr>
          <a:lstStyle/>
          <a:p>
            <a:pPr algn="ctr"/>
            <a:r>
              <a:rPr lang="en-GB" sz="2800" b="1" dirty="0" err="1">
                <a:solidFill>
                  <a:srgbClr val="8FC043"/>
                </a:solidFill>
              </a:rPr>
              <a:t>Skills</a:t>
            </a:r>
            <a:r>
              <a:rPr lang="en-GB" sz="2800" dirty="0" err="1">
                <a:solidFill>
                  <a:srgbClr val="8FC043"/>
                </a:solidFill>
              </a:rPr>
              <a:t>Humber</a:t>
            </a:r>
            <a:r>
              <a:rPr lang="en-GB" sz="2800" dirty="0">
                <a:solidFill>
                  <a:srgbClr val="8FC043"/>
                </a:solidFill>
              </a:rPr>
              <a:t> </a:t>
            </a:r>
            <a:r>
              <a:rPr lang="en-GB" sz="2800" dirty="0"/>
              <a:t>is using an online platform to give you access to a diverse range of employers, training providers, apprenticeships, and further education providers. They will be available on their booths to speak with you, answer questions, and provide information and guidance around your future career.</a:t>
            </a:r>
          </a:p>
        </p:txBody>
      </p:sp>
      <p:pic>
        <p:nvPicPr>
          <p:cNvPr id="4" name="Picture 3">
            <a:extLst>
              <a:ext uri="{FF2B5EF4-FFF2-40B4-BE49-F238E27FC236}">
                <a16:creationId xmlns:a16="http://schemas.microsoft.com/office/drawing/2014/main" id="{AB889097-761D-45E6-BC38-8CD79240E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50" y="6105190"/>
            <a:ext cx="457511" cy="467291"/>
          </a:xfrm>
          <a:prstGeom prst="rect">
            <a:avLst/>
          </a:prstGeom>
        </p:spPr>
      </p:pic>
      <p:pic>
        <p:nvPicPr>
          <p:cNvPr id="5" name="Picture 4">
            <a:extLst>
              <a:ext uri="{FF2B5EF4-FFF2-40B4-BE49-F238E27FC236}">
                <a16:creationId xmlns:a16="http://schemas.microsoft.com/office/drawing/2014/main" id="{1025FDBC-FCC5-42F0-8B02-140E175CB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6" y="6143934"/>
            <a:ext cx="381643" cy="389801"/>
          </a:xfrm>
          <a:prstGeom prst="rect">
            <a:avLst/>
          </a:prstGeom>
        </p:spPr>
      </p:pic>
      <p:sp>
        <p:nvSpPr>
          <p:cNvPr id="6" name="TextBox 5">
            <a:extLst>
              <a:ext uri="{FF2B5EF4-FFF2-40B4-BE49-F238E27FC236}">
                <a16:creationId xmlns:a16="http://schemas.microsoft.com/office/drawing/2014/main" id="{FADD5BC5-80E5-4052-88C7-C58F3669C19A}"/>
              </a:ext>
            </a:extLst>
          </p:cNvPr>
          <p:cNvSpPr txBox="1"/>
          <p:nvPr/>
        </p:nvSpPr>
        <p:spPr>
          <a:xfrm>
            <a:off x="2015733" y="6214128"/>
            <a:ext cx="4215021" cy="369332"/>
          </a:xfrm>
          <a:prstGeom prst="rect">
            <a:avLst/>
          </a:prstGeom>
          <a:noFill/>
        </p:spPr>
        <p:txBody>
          <a:bodyPr wrap="square" rtlCol="0">
            <a:spAutoFit/>
          </a:bodyPr>
          <a:lstStyle/>
          <a:p>
            <a:r>
              <a:rPr lang="en-GB" dirty="0"/>
              <a:t>@</a:t>
            </a:r>
            <a:r>
              <a:rPr lang="en-GB" b="1" dirty="0"/>
              <a:t>SkillsEngland</a:t>
            </a:r>
            <a:r>
              <a:rPr lang="en-GB" dirty="0"/>
              <a:t> #</a:t>
            </a:r>
            <a:r>
              <a:rPr lang="en-GB" b="1" dirty="0" err="1"/>
              <a:t>SkillsHumber</a:t>
            </a:r>
            <a:endParaRPr lang="en-GB" b="1" dirty="0"/>
          </a:p>
        </p:txBody>
      </p:sp>
      <p:pic>
        <p:nvPicPr>
          <p:cNvPr id="7" name="Picture 6">
            <a:extLst>
              <a:ext uri="{FF2B5EF4-FFF2-40B4-BE49-F238E27FC236}">
                <a16:creationId xmlns:a16="http://schemas.microsoft.com/office/drawing/2014/main" id="{15D12851-CDD9-4CBC-80EE-6A000444C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488" y="6171490"/>
            <a:ext cx="362245" cy="362245"/>
          </a:xfrm>
          <a:prstGeom prst="rect">
            <a:avLst/>
          </a:prstGeom>
        </p:spPr>
      </p:pic>
      <p:sp>
        <p:nvSpPr>
          <p:cNvPr id="8" name="TextBox 7">
            <a:extLst>
              <a:ext uri="{FF2B5EF4-FFF2-40B4-BE49-F238E27FC236}">
                <a16:creationId xmlns:a16="http://schemas.microsoft.com/office/drawing/2014/main" id="{41335D41-32F3-4083-8CC8-2268C5BE82DC}"/>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9" name="Picture 8">
            <a:extLst>
              <a:ext uri="{FF2B5EF4-FFF2-40B4-BE49-F238E27FC236}">
                <a16:creationId xmlns:a16="http://schemas.microsoft.com/office/drawing/2014/main" id="{5C38F015-57C9-4E94-BC05-BDC310063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7444" y="6393327"/>
            <a:ext cx="2753113" cy="330373"/>
          </a:xfrm>
          <a:prstGeom prst="rect">
            <a:avLst/>
          </a:prstGeom>
          <a:noFill/>
        </p:spPr>
      </p:pic>
      <p:pic>
        <p:nvPicPr>
          <p:cNvPr id="10" name="Picture 9">
            <a:extLst>
              <a:ext uri="{FF2B5EF4-FFF2-40B4-BE49-F238E27FC236}">
                <a16:creationId xmlns:a16="http://schemas.microsoft.com/office/drawing/2014/main" id="{DDF30176-67DD-474F-888A-D067D74EC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4380" y="747765"/>
            <a:ext cx="2734896" cy="371079"/>
          </a:xfrm>
          <a:prstGeom prst="rect">
            <a:avLst/>
          </a:prstGeom>
        </p:spPr>
      </p:pic>
    </p:spTree>
    <p:extLst>
      <p:ext uri="{BB962C8B-B14F-4D97-AF65-F5344CB8AC3E}">
        <p14:creationId xmlns:p14="http://schemas.microsoft.com/office/powerpoint/2010/main" val="326965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335D41-32F3-4083-8CC8-2268C5BE82DC}"/>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9" name="Picture 8">
            <a:extLst>
              <a:ext uri="{FF2B5EF4-FFF2-40B4-BE49-F238E27FC236}">
                <a16:creationId xmlns:a16="http://schemas.microsoft.com/office/drawing/2014/main" id="{5C38F015-57C9-4E94-BC05-BDC310063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7444" y="6393327"/>
            <a:ext cx="2753113" cy="330373"/>
          </a:xfrm>
          <a:prstGeom prst="rect">
            <a:avLst/>
          </a:prstGeom>
          <a:noFill/>
        </p:spPr>
      </p:pic>
      <p:sp>
        <p:nvSpPr>
          <p:cNvPr id="10" name="Title 3">
            <a:extLst>
              <a:ext uri="{FF2B5EF4-FFF2-40B4-BE49-F238E27FC236}">
                <a16:creationId xmlns:a16="http://schemas.microsoft.com/office/drawing/2014/main" id="{3D625474-327F-46C7-9BB7-6FA154780A71}"/>
              </a:ext>
            </a:extLst>
          </p:cNvPr>
          <p:cNvSpPr txBox="1">
            <a:spLocks/>
          </p:cNvSpPr>
          <p:nvPr/>
        </p:nvSpPr>
        <p:spPr>
          <a:xfrm>
            <a:off x="908300" y="408915"/>
            <a:ext cx="10515600" cy="6883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What to expect at</a:t>
            </a:r>
          </a:p>
        </p:txBody>
      </p:sp>
      <p:sp>
        <p:nvSpPr>
          <p:cNvPr id="12" name="Subtitle 11">
            <a:extLst>
              <a:ext uri="{FF2B5EF4-FFF2-40B4-BE49-F238E27FC236}">
                <a16:creationId xmlns:a16="http://schemas.microsoft.com/office/drawing/2014/main" id="{8ADFA2B1-6D01-4CCD-9BF3-3094F10ABD11}"/>
              </a:ext>
            </a:extLst>
          </p:cNvPr>
          <p:cNvSpPr txBox="1">
            <a:spLocks/>
          </p:cNvSpPr>
          <p:nvPr/>
        </p:nvSpPr>
        <p:spPr>
          <a:xfrm>
            <a:off x="908300" y="1325563"/>
            <a:ext cx="10515600" cy="529431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900" b="1" dirty="0"/>
              <a:t>Exhibitor booths</a:t>
            </a:r>
          </a:p>
          <a:p>
            <a:pPr lvl="1">
              <a:lnSpc>
                <a:spcPct val="120000"/>
              </a:lnSpc>
            </a:pPr>
            <a:r>
              <a:rPr lang="en-GB" sz="2500" dirty="0"/>
              <a:t>Every booth has a chat button, and downloadable resources.</a:t>
            </a:r>
          </a:p>
          <a:p>
            <a:pPr>
              <a:lnSpc>
                <a:spcPct val="120000"/>
              </a:lnSpc>
            </a:pPr>
            <a:r>
              <a:rPr lang="en-GB" sz="2900" b="1" dirty="0"/>
              <a:t>Skills Theatre </a:t>
            </a:r>
          </a:p>
          <a:p>
            <a:pPr lvl="1">
              <a:lnSpc>
                <a:spcPct val="120000"/>
              </a:lnSpc>
            </a:pPr>
            <a:r>
              <a:rPr lang="en-GB" sz="2500" dirty="0"/>
              <a:t>Exciting range of presentations, with live question and answer sessions.</a:t>
            </a:r>
          </a:p>
          <a:p>
            <a:pPr>
              <a:lnSpc>
                <a:spcPct val="120000"/>
              </a:lnSpc>
            </a:pPr>
            <a:r>
              <a:rPr lang="en-GB" sz="2900" b="1" dirty="0"/>
              <a:t>Live Opportunities</a:t>
            </a:r>
          </a:p>
          <a:p>
            <a:pPr lvl="1">
              <a:lnSpc>
                <a:spcPct val="120000"/>
              </a:lnSpc>
            </a:pPr>
            <a:r>
              <a:rPr lang="en-GB" sz="2500" dirty="0"/>
              <a:t>A listing of current vacancies, traineeships and apprenticeships.</a:t>
            </a:r>
            <a:endParaRPr lang="en-GB" sz="2500" b="1" dirty="0"/>
          </a:p>
          <a:p>
            <a:pPr>
              <a:lnSpc>
                <a:spcPct val="120000"/>
              </a:lnSpc>
            </a:pPr>
            <a:r>
              <a:rPr lang="en-GB" sz="2900" b="1" dirty="0"/>
              <a:t>Video Vault</a:t>
            </a:r>
          </a:p>
          <a:p>
            <a:pPr lvl="1">
              <a:lnSpc>
                <a:spcPct val="120000"/>
              </a:lnSpc>
            </a:pPr>
            <a:r>
              <a:rPr lang="en-GB" sz="2500" dirty="0"/>
              <a:t>Vault store for all videos from the event.</a:t>
            </a:r>
          </a:p>
          <a:p>
            <a:pPr>
              <a:lnSpc>
                <a:spcPct val="120000"/>
              </a:lnSpc>
            </a:pPr>
            <a:r>
              <a:rPr lang="en-GB" sz="2900" b="1" dirty="0"/>
              <a:t>Resources</a:t>
            </a:r>
          </a:p>
          <a:p>
            <a:pPr lvl="1">
              <a:lnSpc>
                <a:spcPct val="120000"/>
              </a:lnSpc>
            </a:pPr>
            <a:r>
              <a:rPr lang="en-GB" sz="2500" dirty="0"/>
              <a:t>Full listing of all downloadable content.</a:t>
            </a:r>
          </a:p>
          <a:p>
            <a:pPr>
              <a:lnSpc>
                <a:spcPct val="120000"/>
              </a:lnSpc>
            </a:pPr>
            <a:r>
              <a:rPr lang="en-GB" sz="2900" b="1" dirty="0"/>
              <a:t>Swag Bag</a:t>
            </a:r>
          </a:p>
          <a:p>
            <a:pPr lvl="1">
              <a:lnSpc>
                <a:spcPct val="120000"/>
              </a:lnSpc>
            </a:pPr>
            <a:r>
              <a:rPr lang="en-GB" sz="2500" dirty="0"/>
              <a:t>Collect downloads into a Swag Bag.</a:t>
            </a:r>
            <a:r>
              <a:rPr lang="en-GB" sz="2800" i="1" dirty="0"/>
              <a:t> </a:t>
            </a:r>
            <a:r>
              <a:rPr lang="en-GB" sz="2500" dirty="0"/>
              <a:t>Please note if using a group sign on, only one Swag Bag will be available. You can open your bag at any time and email content to your preferred email address.  To have a personal Swag Bag you will need to register independently.</a:t>
            </a:r>
          </a:p>
          <a:p>
            <a:pPr>
              <a:lnSpc>
                <a:spcPct val="120000"/>
              </a:lnSpc>
            </a:pPr>
            <a:r>
              <a:rPr lang="en-GB" sz="2900" b="1" dirty="0"/>
              <a:t>30 Day Platform access</a:t>
            </a:r>
          </a:p>
          <a:p>
            <a:pPr lvl="1">
              <a:lnSpc>
                <a:spcPct val="120000"/>
              </a:lnSpc>
            </a:pPr>
            <a:r>
              <a:rPr lang="en-GB" sz="2500" dirty="0"/>
              <a:t>You can log back in anytime in the 30 days following the live event to access more information or visit different exhibitors.</a:t>
            </a:r>
          </a:p>
          <a:p>
            <a:pPr lvl="1">
              <a:lnSpc>
                <a:spcPct val="120000"/>
              </a:lnSpc>
            </a:pPr>
            <a:endParaRPr lang="en-GB" sz="2500" dirty="0"/>
          </a:p>
          <a:p>
            <a:pPr marL="0" indent="0">
              <a:lnSpc>
                <a:spcPct val="120000"/>
              </a:lnSpc>
              <a:buFont typeface="Arial" panose="020B0604020202020204" pitchFamily="34" charset="0"/>
              <a:buNone/>
            </a:pPr>
            <a:endParaRPr lang="en-GB" sz="2900" dirty="0"/>
          </a:p>
          <a:p>
            <a:pPr marL="285750" indent="-285750"/>
            <a:endParaRPr lang="en-GB" dirty="0"/>
          </a:p>
          <a:p>
            <a:pPr marL="0" indent="0" algn="ctr">
              <a:buFont typeface="Arial" panose="020B0604020202020204" pitchFamily="34" charset="0"/>
              <a:buNone/>
            </a:pPr>
            <a:endParaRPr lang="en-GB" dirty="0"/>
          </a:p>
        </p:txBody>
      </p:sp>
      <p:pic>
        <p:nvPicPr>
          <p:cNvPr id="6" name="Picture 5">
            <a:extLst>
              <a:ext uri="{FF2B5EF4-FFF2-40B4-BE49-F238E27FC236}">
                <a16:creationId xmlns:a16="http://schemas.microsoft.com/office/drawing/2014/main" id="{E18B698F-91C6-46C2-8E06-DE9C7B550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552" y="509640"/>
            <a:ext cx="2734896" cy="371079"/>
          </a:xfrm>
          <a:prstGeom prst="rect">
            <a:avLst/>
          </a:prstGeom>
        </p:spPr>
      </p:pic>
    </p:spTree>
    <p:extLst>
      <p:ext uri="{BB962C8B-B14F-4D97-AF65-F5344CB8AC3E}">
        <p14:creationId xmlns:p14="http://schemas.microsoft.com/office/powerpoint/2010/main" val="281542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66D51-DA6B-43FE-87BF-01D81D9A3238}"/>
              </a:ext>
            </a:extLst>
          </p:cNvPr>
          <p:cNvSpPr>
            <a:spLocks noGrp="1"/>
          </p:cNvSpPr>
          <p:nvPr>
            <p:ph type="title"/>
          </p:nvPr>
        </p:nvSpPr>
        <p:spPr>
          <a:xfrm>
            <a:off x="978228" y="96581"/>
            <a:ext cx="10515600" cy="1325563"/>
          </a:xfrm>
        </p:spPr>
        <p:txBody>
          <a:bodyPr>
            <a:normAutofit/>
          </a:bodyPr>
          <a:lstStyle/>
          <a:p>
            <a:r>
              <a:rPr lang="en-GB" sz="4000" b="1" dirty="0"/>
              <a:t>Accessing                           - Login</a:t>
            </a:r>
          </a:p>
        </p:txBody>
      </p:sp>
      <p:sp>
        <p:nvSpPr>
          <p:cNvPr id="22" name="Subtitle 11">
            <a:extLst>
              <a:ext uri="{FF2B5EF4-FFF2-40B4-BE49-F238E27FC236}">
                <a16:creationId xmlns:a16="http://schemas.microsoft.com/office/drawing/2014/main" id="{AC89BF37-E2BD-4DDA-9928-653A8E100D6F}"/>
              </a:ext>
            </a:extLst>
          </p:cNvPr>
          <p:cNvSpPr>
            <a:spLocks noGrp="1"/>
          </p:cNvSpPr>
          <p:nvPr>
            <p:ph idx="1"/>
          </p:nvPr>
        </p:nvSpPr>
        <p:spPr>
          <a:xfrm>
            <a:off x="838200" y="1581043"/>
            <a:ext cx="10515600" cy="4496483"/>
          </a:xfrm>
        </p:spPr>
        <p:txBody>
          <a:bodyPr>
            <a:normAutofit/>
          </a:bodyPr>
          <a:lstStyle/>
          <a:p>
            <a:pPr lvl="1">
              <a:buFont typeface="Courier New" panose="02070309020205020404" pitchFamily="49" charset="0"/>
              <a:buChar char="o"/>
            </a:pPr>
            <a:r>
              <a:rPr lang="en-GB" dirty="0"/>
              <a:t>The link provided will take you to the event landing page</a:t>
            </a:r>
          </a:p>
          <a:p>
            <a:pPr marL="457200" lvl="1" indent="0">
              <a:buNone/>
            </a:pPr>
            <a:r>
              <a:rPr lang="en-GB" dirty="0">
                <a:hlinkClick r:id="rId2"/>
              </a:rPr>
              <a:t>www.skillsshows.vfairs.com</a:t>
            </a:r>
            <a:endParaRPr lang="en-GB" dirty="0"/>
          </a:p>
          <a:p>
            <a:pPr lvl="1">
              <a:buFont typeface="Courier New" panose="02070309020205020404" pitchFamily="49" charset="0"/>
              <a:buChar char="o"/>
            </a:pPr>
            <a:r>
              <a:rPr lang="en-GB" dirty="0"/>
              <a:t>Select Login </a:t>
            </a:r>
          </a:p>
          <a:p>
            <a:pPr lvl="1">
              <a:buFont typeface="Courier New" panose="02070309020205020404" pitchFamily="49" charset="0"/>
              <a:buChar char="o"/>
            </a:pPr>
            <a:r>
              <a:rPr lang="en-GB" dirty="0"/>
              <a:t>Then enter the email address that was used to register for the event.</a:t>
            </a:r>
            <a:endParaRPr lang="en-GB" dirty="0">
              <a:highlight>
                <a:srgbClr val="FFFF00"/>
              </a:highlight>
            </a:endParaRPr>
          </a:p>
          <a:p>
            <a:pPr lvl="1"/>
            <a:endParaRPr lang="en-GB" dirty="0"/>
          </a:p>
        </p:txBody>
      </p:sp>
      <p:pic>
        <p:nvPicPr>
          <p:cNvPr id="8" name="Picture 7">
            <a:extLst>
              <a:ext uri="{FF2B5EF4-FFF2-40B4-BE49-F238E27FC236}">
                <a16:creationId xmlns:a16="http://schemas.microsoft.com/office/drawing/2014/main" id="{B56598E0-11C7-4D47-9527-E2E9EBBCC856}"/>
              </a:ext>
            </a:extLst>
          </p:cNvPr>
          <p:cNvPicPr>
            <a:picLocks noChangeAspect="1"/>
          </p:cNvPicPr>
          <p:nvPr/>
        </p:nvPicPr>
        <p:blipFill>
          <a:blip r:embed="rId3"/>
          <a:stretch>
            <a:fillRect/>
          </a:stretch>
        </p:blipFill>
        <p:spPr>
          <a:xfrm>
            <a:off x="551623" y="3607106"/>
            <a:ext cx="5684405" cy="2384174"/>
          </a:xfrm>
          <a:prstGeom prst="rect">
            <a:avLst/>
          </a:prstGeom>
        </p:spPr>
      </p:pic>
      <p:pic>
        <p:nvPicPr>
          <p:cNvPr id="10" name="Picture 9">
            <a:extLst>
              <a:ext uri="{FF2B5EF4-FFF2-40B4-BE49-F238E27FC236}">
                <a16:creationId xmlns:a16="http://schemas.microsoft.com/office/drawing/2014/main" id="{8E2A91E3-09AD-462F-A75F-D3838454A26F}"/>
              </a:ext>
            </a:extLst>
          </p:cNvPr>
          <p:cNvPicPr>
            <a:picLocks noChangeAspect="1"/>
          </p:cNvPicPr>
          <p:nvPr/>
        </p:nvPicPr>
        <p:blipFill>
          <a:blip r:embed="rId4"/>
          <a:stretch>
            <a:fillRect/>
          </a:stretch>
        </p:blipFill>
        <p:spPr>
          <a:xfrm>
            <a:off x="6420360" y="3607106"/>
            <a:ext cx="5532582" cy="2384174"/>
          </a:xfrm>
          <a:prstGeom prst="rect">
            <a:avLst/>
          </a:prstGeom>
        </p:spPr>
      </p:pic>
      <p:sp>
        <p:nvSpPr>
          <p:cNvPr id="6" name="TextBox 5">
            <a:extLst>
              <a:ext uri="{FF2B5EF4-FFF2-40B4-BE49-F238E27FC236}">
                <a16:creationId xmlns:a16="http://schemas.microsoft.com/office/drawing/2014/main" id="{B03EE5A6-0272-461A-ACF5-979D73FFCC5F}"/>
              </a:ext>
            </a:extLst>
          </p:cNvPr>
          <p:cNvSpPr txBox="1"/>
          <p:nvPr/>
        </p:nvSpPr>
        <p:spPr>
          <a:xfrm>
            <a:off x="8179490" y="6380510"/>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7" name="Picture 6">
            <a:extLst>
              <a:ext uri="{FF2B5EF4-FFF2-40B4-BE49-F238E27FC236}">
                <a16:creationId xmlns:a16="http://schemas.microsoft.com/office/drawing/2014/main" id="{9A3B8208-BF98-42E1-91F8-8BB0B849C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651" y="6347728"/>
            <a:ext cx="2854713" cy="342565"/>
          </a:xfrm>
          <a:prstGeom prst="rect">
            <a:avLst/>
          </a:prstGeom>
          <a:noFill/>
        </p:spPr>
      </p:pic>
      <p:pic>
        <p:nvPicPr>
          <p:cNvPr id="9" name="Picture 8">
            <a:extLst>
              <a:ext uri="{FF2B5EF4-FFF2-40B4-BE49-F238E27FC236}">
                <a16:creationId xmlns:a16="http://schemas.microsoft.com/office/drawing/2014/main" id="{29BE11E2-6E14-457B-AB42-81ADF9EB6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0605" y="545247"/>
            <a:ext cx="2734896" cy="371079"/>
          </a:xfrm>
          <a:prstGeom prst="rect">
            <a:avLst/>
          </a:prstGeom>
        </p:spPr>
      </p:pic>
    </p:spTree>
    <p:extLst>
      <p:ext uri="{BB962C8B-B14F-4D97-AF65-F5344CB8AC3E}">
        <p14:creationId xmlns:p14="http://schemas.microsoft.com/office/powerpoint/2010/main" val="39411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1162333" y="283297"/>
            <a:ext cx="10515600" cy="1325563"/>
          </a:xfrm>
        </p:spPr>
        <p:txBody>
          <a:bodyPr>
            <a:normAutofit/>
          </a:bodyPr>
          <a:lstStyle/>
          <a:p>
            <a:r>
              <a:rPr lang="en-GB" sz="4000" b="1" dirty="0"/>
              <a:t>Accessing </a:t>
            </a:r>
            <a:r>
              <a:rPr lang="en-GB" sz="4000" b="1" dirty="0">
                <a:solidFill>
                  <a:srgbClr val="92D050"/>
                </a:solidFill>
              </a:rPr>
              <a:t>                          </a:t>
            </a:r>
            <a:r>
              <a:rPr lang="en-GB" sz="4000" b="1" dirty="0"/>
              <a:t>– Main Lobby</a:t>
            </a:r>
            <a:endParaRPr lang="en-GB" sz="4000" dirty="0"/>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773545" y="1557771"/>
            <a:ext cx="10515600" cy="5110884"/>
          </a:xfrm>
        </p:spPr>
        <p:txBody>
          <a:bodyPr/>
          <a:lstStyle/>
          <a:p>
            <a:r>
              <a:rPr lang="en-GB" sz="2400" dirty="0"/>
              <a:t>From the main lobby you access your regional show by clicking on the named doors.</a:t>
            </a:r>
          </a:p>
          <a:p>
            <a:r>
              <a:rPr lang="en-GB" sz="2400" dirty="0"/>
              <a:t>There is also a navigation bar along the top which takes you directly to the areas shown.</a:t>
            </a:r>
          </a:p>
          <a:p>
            <a:r>
              <a:rPr lang="en-GB" sz="2400" dirty="0"/>
              <a:t>The help desk will always be staffed so please just select this if you have any issues.</a:t>
            </a:r>
          </a:p>
          <a:p>
            <a:pPr marL="0" indent="0">
              <a:buNone/>
            </a:pPr>
            <a:endParaRPr lang="en-GB" dirty="0"/>
          </a:p>
        </p:txBody>
      </p:sp>
      <p:pic>
        <p:nvPicPr>
          <p:cNvPr id="5" name="Picture 4">
            <a:extLst>
              <a:ext uri="{FF2B5EF4-FFF2-40B4-BE49-F238E27FC236}">
                <a16:creationId xmlns:a16="http://schemas.microsoft.com/office/drawing/2014/main" id="{8B016140-F1B4-4C80-BA73-ECAEF4C28A35}"/>
              </a:ext>
            </a:extLst>
          </p:cNvPr>
          <p:cNvPicPr>
            <a:picLocks noChangeAspect="1"/>
          </p:cNvPicPr>
          <p:nvPr/>
        </p:nvPicPr>
        <p:blipFill>
          <a:blip r:embed="rId2"/>
          <a:stretch>
            <a:fillRect/>
          </a:stretch>
        </p:blipFill>
        <p:spPr>
          <a:xfrm>
            <a:off x="3157387" y="3696458"/>
            <a:ext cx="5877226" cy="2694998"/>
          </a:xfrm>
          <a:prstGeom prst="rect">
            <a:avLst/>
          </a:prstGeom>
        </p:spPr>
      </p:pic>
      <p:sp>
        <p:nvSpPr>
          <p:cNvPr id="7" name="TextBox 6">
            <a:extLst>
              <a:ext uri="{FF2B5EF4-FFF2-40B4-BE49-F238E27FC236}">
                <a16:creationId xmlns:a16="http://schemas.microsoft.com/office/drawing/2014/main" id="{9CD58693-67E0-4C20-A524-5E43DC7B47E7}"/>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8" name="Picture 7">
            <a:extLst>
              <a:ext uri="{FF2B5EF4-FFF2-40B4-BE49-F238E27FC236}">
                <a16:creationId xmlns:a16="http://schemas.microsoft.com/office/drawing/2014/main" id="{1693B4A6-CF86-4555-B0E8-6AA81E225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995" y="6424075"/>
            <a:ext cx="2854713" cy="342565"/>
          </a:xfrm>
          <a:prstGeom prst="rect">
            <a:avLst/>
          </a:prstGeom>
          <a:noFill/>
        </p:spPr>
      </p:pic>
      <p:pic>
        <p:nvPicPr>
          <p:cNvPr id="9" name="Picture 8">
            <a:extLst>
              <a:ext uri="{FF2B5EF4-FFF2-40B4-BE49-F238E27FC236}">
                <a16:creationId xmlns:a16="http://schemas.microsoft.com/office/drawing/2014/main" id="{FFF710AB-A210-4DFE-B173-0E836ABD9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104" y="722438"/>
            <a:ext cx="2734896" cy="371079"/>
          </a:xfrm>
          <a:prstGeom prst="rect">
            <a:avLst/>
          </a:prstGeom>
        </p:spPr>
      </p:pic>
    </p:spTree>
    <p:extLst>
      <p:ext uri="{BB962C8B-B14F-4D97-AF65-F5344CB8AC3E}">
        <p14:creationId xmlns:p14="http://schemas.microsoft.com/office/powerpoint/2010/main" val="401240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1152236" y="106506"/>
            <a:ext cx="10515600" cy="1325563"/>
          </a:xfrm>
        </p:spPr>
        <p:txBody>
          <a:bodyPr>
            <a:normAutofit/>
          </a:bodyPr>
          <a:lstStyle/>
          <a:p>
            <a:r>
              <a:rPr lang="en-GB" sz="4000" b="1" dirty="0"/>
              <a:t>Accessing </a:t>
            </a:r>
            <a:r>
              <a:rPr lang="en-GB" sz="4000" b="1" dirty="0">
                <a:solidFill>
                  <a:srgbClr val="92D050"/>
                </a:solidFill>
              </a:rPr>
              <a:t>                          </a:t>
            </a:r>
            <a:r>
              <a:rPr lang="en-GB" sz="4000" b="1" dirty="0"/>
              <a:t>– Exhibition Hall</a:t>
            </a:r>
            <a:endParaRPr lang="en-GB" sz="4000" dirty="0"/>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718127" y="1336099"/>
            <a:ext cx="10515600" cy="5110884"/>
          </a:xfrm>
        </p:spPr>
        <p:txBody>
          <a:bodyPr/>
          <a:lstStyle/>
          <a:p>
            <a:r>
              <a:rPr lang="en-GB" sz="2000" dirty="0"/>
              <a:t>Once in the exhibition hall you can select booths to visit by either scrolling along the hall or selecting from the Exhibitor Index. Simply click anywhere in the booth area to access further information.</a:t>
            </a:r>
          </a:p>
          <a:p>
            <a:r>
              <a:rPr lang="en-GB" sz="2000" dirty="0"/>
              <a:t>Reminders on how to use the site are also shown on this page.</a:t>
            </a:r>
          </a:p>
          <a:p>
            <a:r>
              <a:rPr lang="en-GB" sz="2000" dirty="0"/>
              <a:t>The Skills Theatre listing will also be shown on this page.</a:t>
            </a:r>
          </a:p>
          <a:p>
            <a:pPr marL="0" indent="0">
              <a:buNone/>
            </a:pPr>
            <a:endParaRPr lang="en-GB" dirty="0"/>
          </a:p>
        </p:txBody>
      </p:sp>
      <p:pic>
        <p:nvPicPr>
          <p:cNvPr id="8" name="Picture 7">
            <a:extLst>
              <a:ext uri="{FF2B5EF4-FFF2-40B4-BE49-F238E27FC236}">
                <a16:creationId xmlns:a16="http://schemas.microsoft.com/office/drawing/2014/main" id="{694E87BE-8C31-404B-9B10-EC9EF58A48DB}"/>
              </a:ext>
            </a:extLst>
          </p:cNvPr>
          <p:cNvPicPr>
            <a:picLocks noChangeAspect="1"/>
          </p:cNvPicPr>
          <p:nvPr/>
        </p:nvPicPr>
        <p:blipFill>
          <a:blip r:embed="rId2"/>
          <a:stretch>
            <a:fillRect/>
          </a:stretch>
        </p:blipFill>
        <p:spPr>
          <a:xfrm>
            <a:off x="2923308" y="3030143"/>
            <a:ext cx="6105237" cy="3371344"/>
          </a:xfrm>
          <a:prstGeom prst="rect">
            <a:avLst/>
          </a:prstGeom>
        </p:spPr>
      </p:pic>
      <p:sp>
        <p:nvSpPr>
          <p:cNvPr id="5" name="TextBox 4">
            <a:extLst>
              <a:ext uri="{FF2B5EF4-FFF2-40B4-BE49-F238E27FC236}">
                <a16:creationId xmlns:a16="http://schemas.microsoft.com/office/drawing/2014/main" id="{CA2795BF-01BE-435F-BEDA-9A1F9F0991E1}"/>
              </a:ext>
            </a:extLst>
          </p:cNvPr>
          <p:cNvSpPr txBox="1"/>
          <p:nvPr/>
        </p:nvSpPr>
        <p:spPr>
          <a:xfrm>
            <a:off x="8543637" y="6446983"/>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7" name="Picture 6">
            <a:extLst>
              <a:ext uri="{FF2B5EF4-FFF2-40B4-BE49-F238E27FC236}">
                <a16:creationId xmlns:a16="http://schemas.microsoft.com/office/drawing/2014/main" id="{26D13473-3941-44D8-8220-7452358CB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144" y="6446983"/>
            <a:ext cx="2687464" cy="322495"/>
          </a:xfrm>
          <a:prstGeom prst="rect">
            <a:avLst/>
          </a:prstGeom>
          <a:noFill/>
        </p:spPr>
      </p:pic>
      <p:pic>
        <p:nvPicPr>
          <p:cNvPr id="9" name="Picture 8">
            <a:extLst>
              <a:ext uri="{FF2B5EF4-FFF2-40B4-BE49-F238E27FC236}">
                <a16:creationId xmlns:a16="http://schemas.microsoft.com/office/drawing/2014/main" id="{BEFB7EDC-4FF1-4557-8B5A-4136D2FD3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529" y="545288"/>
            <a:ext cx="2734896" cy="371079"/>
          </a:xfrm>
          <a:prstGeom prst="rect">
            <a:avLst/>
          </a:prstGeom>
        </p:spPr>
      </p:pic>
    </p:spTree>
    <p:extLst>
      <p:ext uri="{BB962C8B-B14F-4D97-AF65-F5344CB8AC3E}">
        <p14:creationId xmlns:p14="http://schemas.microsoft.com/office/powerpoint/2010/main" val="393087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1152236" y="106506"/>
            <a:ext cx="10515600" cy="1325563"/>
          </a:xfrm>
        </p:spPr>
        <p:txBody>
          <a:bodyPr>
            <a:normAutofit/>
          </a:bodyPr>
          <a:lstStyle/>
          <a:p>
            <a:r>
              <a:rPr lang="en-GB" sz="4000" b="1" dirty="0"/>
              <a:t>Accessing </a:t>
            </a:r>
            <a:r>
              <a:rPr lang="en-GB" sz="4000" b="1" dirty="0">
                <a:solidFill>
                  <a:srgbClr val="92D050"/>
                </a:solidFill>
              </a:rPr>
              <a:t>                          </a:t>
            </a:r>
            <a:r>
              <a:rPr lang="en-GB" sz="4000" b="1" dirty="0"/>
              <a:t>– Visiting a Booth</a:t>
            </a:r>
            <a:endParaRPr lang="en-GB" sz="4000" dirty="0"/>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838200" y="1234497"/>
            <a:ext cx="10515600" cy="2297267"/>
          </a:xfrm>
        </p:spPr>
        <p:txBody>
          <a:bodyPr>
            <a:normAutofit fontScale="85000" lnSpcReduction="20000"/>
          </a:bodyPr>
          <a:lstStyle/>
          <a:p>
            <a:r>
              <a:rPr lang="en-GB" sz="2000" dirty="0"/>
              <a:t>Having selected a booth to visit, you can access more information either by clicking on the panels, or by using the dropdown menu under the booth visual.</a:t>
            </a:r>
          </a:p>
          <a:p>
            <a:r>
              <a:rPr lang="en-GB" sz="2000" dirty="0"/>
              <a:t>You can download any resources to your Swag Bag to look at later.</a:t>
            </a:r>
          </a:p>
          <a:p>
            <a:r>
              <a:rPr lang="en-GB" sz="2000" dirty="0"/>
              <a:t>Please take time to speak with exhibitors. To do this just click the ‘Chat’ button on the search bar and you will enter the chat room and one of the team will be able to answer questions.</a:t>
            </a:r>
          </a:p>
          <a:p>
            <a:r>
              <a:rPr lang="en-GB" sz="2000" dirty="0"/>
              <a:t>If you don’t have time to chat but you would like to ask a question, click the ‘Leave a Message’ button to submit you question and someone will come back to you.</a:t>
            </a:r>
          </a:p>
          <a:p>
            <a:r>
              <a:rPr lang="en-GB" sz="2000" dirty="0"/>
              <a:t>To move to another stand, use either the ‘Back to Floor’ button or the ‘Next’ and ‘Previous’ buttons under the booth.</a:t>
            </a:r>
          </a:p>
          <a:p>
            <a:endParaRPr lang="en-GB" sz="2000" dirty="0"/>
          </a:p>
          <a:p>
            <a:pPr marL="0" indent="0">
              <a:buNone/>
            </a:pPr>
            <a:endParaRPr lang="en-GB" dirty="0"/>
          </a:p>
        </p:txBody>
      </p:sp>
      <p:pic>
        <p:nvPicPr>
          <p:cNvPr id="3" name="Picture 2">
            <a:extLst>
              <a:ext uri="{FF2B5EF4-FFF2-40B4-BE49-F238E27FC236}">
                <a16:creationId xmlns:a16="http://schemas.microsoft.com/office/drawing/2014/main" id="{16253542-CFE5-4D34-9616-F9E045F74F53}"/>
              </a:ext>
            </a:extLst>
          </p:cNvPr>
          <p:cNvPicPr>
            <a:picLocks noChangeAspect="1"/>
          </p:cNvPicPr>
          <p:nvPr/>
        </p:nvPicPr>
        <p:blipFill>
          <a:blip r:embed="rId2"/>
          <a:stretch>
            <a:fillRect/>
          </a:stretch>
        </p:blipFill>
        <p:spPr>
          <a:xfrm>
            <a:off x="2934622" y="3429000"/>
            <a:ext cx="7486537" cy="3017782"/>
          </a:xfrm>
          <a:prstGeom prst="rect">
            <a:avLst/>
          </a:prstGeom>
        </p:spPr>
      </p:pic>
      <p:sp>
        <p:nvSpPr>
          <p:cNvPr id="5" name="TextBox 4">
            <a:extLst>
              <a:ext uri="{FF2B5EF4-FFF2-40B4-BE49-F238E27FC236}">
                <a16:creationId xmlns:a16="http://schemas.microsoft.com/office/drawing/2014/main" id="{D35B7783-23B9-425F-B0AA-D39031466033}"/>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7" name="Picture 6">
            <a:extLst>
              <a:ext uri="{FF2B5EF4-FFF2-40B4-BE49-F238E27FC236}">
                <a16:creationId xmlns:a16="http://schemas.microsoft.com/office/drawing/2014/main" id="{FE8E3870-C018-4E11-82FD-7830C8C33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2174" y="6422681"/>
            <a:ext cx="2854713" cy="342565"/>
          </a:xfrm>
          <a:prstGeom prst="rect">
            <a:avLst/>
          </a:prstGeom>
          <a:noFill/>
        </p:spPr>
      </p:pic>
      <p:pic>
        <p:nvPicPr>
          <p:cNvPr id="8" name="Picture 7">
            <a:extLst>
              <a:ext uri="{FF2B5EF4-FFF2-40B4-BE49-F238E27FC236}">
                <a16:creationId xmlns:a16="http://schemas.microsoft.com/office/drawing/2014/main" id="{7A9B5609-FCF8-4130-B5A1-85B0734E3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529" y="545647"/>
            <a:ext cx="2734896" cy="371079"/>
          </a:xfrm>
          <a:prstGeom prst="rect">
            <a:avLst/>
          </a:prstGeom>
        </p:spPr>
      </p:pic>
    </p:spTree>
    <p:extLst>
      <p:ext uri="{BB962C8B-B14F-4D97-AF65-F5344CB8AC3E}">
        <p14:creationId xmlns:p14="http://schemas.microsoft.com/office/powerpoint/2010/main" val="360804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CAD3-1D4A-4725-9F5B-D5935CA38A6A}"/>
              </a:ext>
            </a:extLst>
          </p:cNvPr>
          <p:cNvSpPr>
            <a:spLocks noGrp="1"/>
          </p:cNvSpPr>
          <p:nvPr>
            <p:ph type="title"/>
          </p:nvPr>
        </p:nvSpPr>
        <p:spPr>
          <a:xfrm>
            <a:off x="921325" y="16994"/>
            <a:ext cx="10698019" cy="1325563"/>
          </a:xfrm>
        </p:spPr>
        <p:txBody>
          <a:bodyPr>
            <a:normAutofit/>
          </a:bodyPr>
          <a:lstStyle/>
          <a:p>
            <a:r>
              <a:rPr lang="en-GB" sz="4000" b="1" dirty="0"/>
              <a:t>Accessing </a:t>
            </a:r>
            <a:r>
              <a:rPr lang="en-GB" sz="4000" b="1" dirty="0">
                <a:solidFill>
                  <a:srgbClr val="92D050"/>
                </a:solidFill>
              </a:rPr>
              <a:t>                          </a:t>
            </a:r>
            <a:r>
              <a:rPr lang="en-GB" sz="4000" b="1" dirty="0"/>
              <a:t>– The Chat Room</a:t>
            </a:r>
            <a:endParaRPr lang="en-GB" sz="4000" dirty="0"/>
          </a:p>
        </p:txBody>
      </p:sp>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838200" y="1093172"/>
            <a:ext cx="10515600" cy="5110884"/>
          </a:xfrm>
        </p:spPr>
        <p:txBody>
          <a:bodyPr>
            <a:normAutofit/>
          </a:bodyPr>
          <a:lstStyle/>
          <a:p>
            <a:r>
              <a:rPr lang="en-GB" sz="2000" dirty="0"/>
              <a:t>Once you enter the chat room this is what you will see. The exhibitors will see you are there and either you or they can start the conversation.</a:t>
            </a:r>
          </a:p>
          <a:p>
            <a:r>
              <a:rPr lang="en-GB" sz="2000" dirty="0"/>
              <a:t>You are in a public chat room at this time, and anyone else who enters the chat room can see your conversation. For more in-depth or longer conversations it can be better to have a direct chat  with the exhibitor which they may offer.</a:t>
            </a:r>
          </a:p>
          <a:p>
            <a:r>
              <a:rPr lang="en-GB" sz="2000" dirty="0"/>
              <a:t>Exhibitors may ask for your email address so they can send you more information and follow up on your conversations. </a:t>
            </a:r>
          </a:p>
        </p:txBody>
      </p:sp>
      <p:pic>
        <p:nvPicPr>
          <p:cNvPr id="4" name="Picture 3">
            <a:extLst>
              <a:ext uri="{FF2B5EF4-FFF2-40B4-BE49-F238E27FC236}">
                <a16:creationId xmlns:a16="http://schemas.microsoft.com/office/drawing/2014/main" id="{D0658A50-2F76-4247-9510-071E0B7D1492}"/>
              </a:ext>
            </a:extLst>
          </p:cNvPr>
          <p:cNvPicPr>
            <a:picLocks noChangeAspect="1"/>
          </p:cNvPicPr>
          <p:nvPr/>
        </p:nvPicPr>
        <p:blipFill>
          <a:blip r:embed="rId2"/>
          <a:stretch>
            <a:fillRect/>
          </a:stretch>
        </p:blipFill>
        <p:spPr>
          <a:xfrm>
            <a:off x="3215006" y="3457882"/>
            <a:ext cx="5192930" cy="2793358"/>
          </a:xfrm>
          <a:prstGeom prst="rect">
            <a:avLst/>
          </a:prstGeom>
        </p:spPr>
      </p:pic>
      <p:sp>
        <p:nvSpPr>
          <p:cNvPr id="5" name="TextBox 4">
            <a:extLst>
              <a:ext uri="{FF2B5EF4-FFF2-40B4-BE49-F238E27FC236}">
                <a16:creationId xmlns:a16="http://schemas.microsoft.com/office/drawing/2014/main" id="{9258E4D3-BAB4-4136-B75C-15E17FEA40AB}"/>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7" name="Picture 6">
            <a:extLst>
              <a:ext uri="{FF2B5EF4-FFF2-40B4-BE49-F238E27FC236}">
                <a16:creationId xmlns:a16="http://schemas.microsoft.com/office/drawing/2014/main" id="{FD4A24D6-5E1F-488B-8BF9-7AE794242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792" y="6399517"/>
            <a:ext cx="2701531" cy="324183"/>
          </a:xfrm>
          <a:prstGeom prst="rect">
            <a:avLst/>
          </a:prstGeom>
          <a:noFill/>
        </p:spPr>
      </p:pic>
      <p:pic>
        <p:nvPicPr>
          <p:cNvPr id="8" name="Picture 7">
            <a:extLst>
              <a:ext uri="{FF2B5EF4-FFF2-40B4-BE49-F238E27FC236}">
                <a16:creationId xmlns:a16="http://schemas.microsoft.com/office/drawing/2014/main" id="{6E50AD37-BCE4-46C6-B8BC-3AE5170A3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575" y="469923"/>
            <a:ext cx="2734896" cy="371079"/>
          </a:xfrm>
          <a:prstGeom prst="rect">
            <a:avLst/>
          </a:prstGeom>
        </p:spPr>
      </p:pic>
    </p:spTree>
    <p:extLst>
      <p:ext uri="{BB962C8B-B14F-4D97-AF65-F5344CB8AC3E}">
        <p14:creationId xmlns:p14="http://schemas.microsoft.com/office/powerpoint/2010/main" val="22777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3C3666C-5E81-41DF-BD5A-33E7DDA7D4E8}"/>
              </a:ext>
            </a:extLst>
          </p:cNvPr>
          <p:cNvSpPr>
            <a:spLocks noGrp="1"/>
          </p:cNvSpPr>
          <p:nvPr>
            <p:ph idx="1"/>
          </p:nvPr>
        </p:nvSpPr>
        <p:spPr>
          <a:xfrm>
            <a:off x="838200" y="1204009"/>
            <a:ext cx="10515600" cy="5110884"/>
          </a:xfrm>
        </p:spPr>
        <p:txBody>
          <a:bodyPr>
            <a:normAutofit/>
          </a:bodyPr>
          <a:lstStyle/>
          <a:p>
            <a:endParaRPr lang="en-GB" sz="2000" dirty="0"/>
          </a:p>
          <a:p>
            <a:r>
              <a:rPr lang="en-GB" sz="2000" dirty="0"/>
              <a:t>Think about your next steps:</a:t>
            </a:r>
          </a:p>
          <a:p>
            <a:pPr marL="0" indent="0">
              <a:buNone/>
            </a:pPr>
            <a:endParaRPr lang="en-GB" sz="2000" dirty="0"/>
          </a:p>
          <a:p>
            <a:pPr lvl="1">
              <a:lnSpc>
                <a:spcPct val="70000"/>
              </a:lnSpc>
              <a:spcBef>
                <a:spcPts val="0"/>
              </a:spcBef>
            </a:pPr>
            <a:r>
              <a:rPr lang="en-GB" sz="1800" dirty="0"/>
              <a:t>Do I want to stay in education?</a:t>
            </a:r>
          </a:p>
          <a:p>
            <a:pPr lvl="1">
              <a:lnSpc>
                <a:spcPct val="70000"/>
              </a:lnSpc>
              <a:spcBef>
                <a:spcPts val="0"/>
              </a:spcBef>
            </a:pPr>
            <a:endParaRPr lang="en-GB" sz="1800" dirty="0"/>
          </a:p>
          <a:p>
            <a:pPr lvl="1">
              <a:lnSpc>
                <a:spcPct val="70000"/>
              </a:lnSpc>
              <a:spcBef>
                <a:spcPts val="0"/>
              </a:spcBef>
            </a:pPr>
            <a:r>
              <a:rPr lang="en-GB" sz="1800" dirty="0"/>
              <a:t>Do I want to go to sixth form, college or university? </a:t>
            </a:r>
          </a:p>
          <a:p>
            <a:pPr lvl="1">
              <a:lnSpc>
                <a:spcPct val="70000"/>
              </a:lnSpc>
              <a:spcBef>
                <a:spcPts val="0"/>
              </a:spcBef>
            </a:pPr>
            <a:endParaRPr lang="en-GB" sz="1800" dirty="0"/>
          </a:p>
          <a:p>
            <a:pPr lvl="1">
              <a:lnSpc>
                <a:spcPct val="70000"/>
              </a:lnSpc>
              <a:spcBef>
                <a:spcPts val="0"/>
              </a:spcBef>
            </a:pPr>
            <a:r>
              <a:rPr lang="en-GB" sz="1800" dirty="0"/>
              <a:t>Do I want to go into an apprenticeship, a job with training or a traineeship, or a T Level qualification? </a:t>
            </a:r>
          </a:p>
          <a:p>
            <a:pPr lvl="1">
              <a:lnSpc>
                <a:spcPct val="70000"/>
              </a:lnSpc>
              <a:spcBef>
                <a:spcPts val="0"/>
              </a:spcBef>
            </a:pPr>
            <a:endParaRPr lang="en-GB" sz="1800" dirty="0"/>
          </a:p>
          <a:p>
            <a:pPr lvl="1">
              <a:lnSpc>
                <a:spcPct val="70000"/>
              </a:lnSpc>
              <a:spcBef>
                <a:spcPts val="0"/>
              </a:spcBef>
            </a:pPr>
            <a:r>
              <a:rPr lang="en-GB" sz="1800" dirty="0"/>
              <a:t>Do I want to start my own businesses one day? </a:t>
            </a:r>
          </a:p>
          <a:p>
            <a:pPr lvl="1">
              <a:lnSpc>
                <a:spcPct val="70000"/>
              </a:lnSpc>
              <a:spcBef>
                <a:spcPts val="0"/>
              </a:spcBef>
            </a:pPr>
            <a:endParaRPr lang="en-GB" sz="1800" dirty="0"/>
          </a:p>
          <a:p>
            <a:pPr lvl="1">
              <a:lnSpc>
                <a:spcPct val="70000"/>
              </a:lnSpc>
              <a:spcBef>
                <a:spcPts val="0"/>
              </a:spcBef>
            </a:pPr>
            <a:r>
              <a:rPr lang="en-GB" sz="1800" dirty="0"/>
              <a:t>Should I volunteer alongside my studies? </a:t>
            </a:r>
          </a:p>
          <a:p>
            <a:pPr lvl="1">
              <a:lnSpc>
                <a:spcPct val="70000"/>
              </a:lnSpc>
              <a:spcBef>
                <a:spcPts val="0"/>
              </a:spcBef>
            </a:pPr>
            <a:endParaRPr lang="en-GB" sz="1800" dirty="0"/>
          </a:p>
          <a:p>
            <a:pPr lvl="1">
              <a:lnSpc>
                <a:spcPct val="70000"/>
              </a:lnSpc>
              <a:spcBef>
                <a:spcPts val="0"/>
              </a:spcBef>
            </a:pPr>
            <a:r>
              <a:rPr lang="en-GB" sz="1800" dirty="0"/>
              <a:t>Do I know what qualifications I need to achieve my career goals? </a:t>
            </a:r>
          </a:p>
          <a:p>
            <a:pPr lvl="1">
              <a:lnSpc>
                <a:spcPct val="70000"/>
              </a:lnSpc>
              <a:spcBef>
                <a:spcPts val="0"/>
              </a:spcBef>
            </a:pPr>
            <a:endParaRPr lang="en-GB" sz="1800" dirty="0"/>
          </a:p>
          <a:p>
            <a:pPr lvl="1">
              <a:lnSpc>
                <a:spcPct val="70000"/>
              </a:lnSpc>
              <a:spcBef>
                <a:spcPts val="0"/>
              </a:spcBef>
            </a:pPr>
            <a:r>
              <a:rPr lang="en-GB" sz="1800" dirty="0"/>
              <a:t>Have I thought about the type of career I want? </a:t>
            </a:r>
          </a:p>
          <a:p>
            <a:pPr lvl="1">
              <a:lnSpc>
                <a:spcPct val="70000"/>
              </a:lnSpc>
              <a:spcBef>
                <a:spcPts val="0"/>
              </a:spcBef>
            </a:pPr>
            <a:endParaRPr lang="en-GB" sz="1800" dirty="0"/>
          </a:p>
          <a:p>
            <a:pPr lvl="1">
              <a:lnSpc>
                <a:spcPct val="70000"/>
              </a:lnSpc>
              <a:spcBef>
                <a:spcPts val="0"/>
              </a:spcBef>
            </a:pPr>
            <a:r>
              <a:rPr lang="en-GB" sz="1800" dirty="0"/>
              <a:t>What have I based my career decisions on? </a:t>
            </a:r>
          </a:p>
          <a:p>
            <a:pPr lvl="1">
              <a:lnSpc>
                <a:spcPct val="70000"/>
              </a:lnSpc>
              <a:spcBef>
                <a:spcPts val="0"/>
              </a:spcBef>
            </a:pPr>
            <a:endParaRPr lang="en-GB" sz="1800" dirty="0"/>
          </a:p>
          <a:p>
            <a:pPr lvl="1">
              <a:lnSpc>
                <a:spcPct val="70000"/>
              </a:lnSpc>
              <a:spcBef>
                <a:spcPts val="0"/>
              </a:spcBef>
            </a:pPr>
            <a:r>
              <a:rPr lang="en-GB" sz="1800" dirty="0"/>
              <a:t>Do I know what opportunities are out there for me? </a:t>
            </a:r>
          </a:p>
          <a:p>
            <a:pPr>
              <a:buFont typeface="Courier New" panose="02070309020205020404" pitchFamily="49" charset="0"/>
              <a:buChar char="o"/>
            </a:pPr>
            <a:endParaRPr lang="en-GB" dirty="0"/>
          </a:p>
        </p:txBody>
      </p:sp>
      <p:sp>
        <p:nvSpPr>
          <p:cNvPr id="7" name="Title 1">
            <a:extLst>
              <a:ext uri="{FF2B5EF4-FFF2-40B4-BE49-F238E27FC236}">
                <a16:creationId xmlns:a16="http://schemas.microsoft.com/office/drawing/2014/main" id="{F22FD109-EE0F-4E0E-9DD0-FCE2D6534EE5}"/>
              </a:ext>
            </a:extLst>
          </p:cNvPr>
          <p:cNvSpPr txBox="1">
            <a:spLocks/>
          </p:cNvSpPr>
          <p:nvPr/>
        </p:nvSpPr>
        <p:spPr>
          <a:xfrm>
            <a:off x="981361" y="0"/>
            <a:ext cx="106980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Preparing for your visit to </a:t>
            </a:r>
            <a:endParaRPr lang="en-GB" sz="4000" dirty="0"/>
          </a:p>
        </p:txBody>
      </p:sp>
      <p:sp>
        <p:nvSpPr>
          <p:cNvPr id="4" name="TextBox 3">
            <a:extLst>
              <a:ext uri="{FF2B5EF4-FFF2-40B4-BE49-F238E27FC236}">
                <a16:creationId xmlns:a16="http://schemas.microsoft.com/office/drawing/2014/main" id="{AC05FC72-732E-4BDC-9A9C-4F05055265B4}"/>
              </a:ext>
            </a:extLst>
          </p:cNvPr>
          <p:cNvSpPr txBox="1"/>
          <p:nvPr/>
        </p:nvSpPr>
        <p:spPr>
          <a:xfrm>
            <a:off x="8312894" y="6446701"/>
            <a:ext cx="1415124" cy="276999"/>
          </a:xfrm>
          <a:prstGeom prst="rect">
            <a:avLst/>
          </a:prstGeom>
          <a:noFill/>
        </p:spPr>
        <p:txBody>
          <a:bodyPr wrap="square" rtlCol="0">
            <a:spAutoFit/>
          </a:bodyPr>
          <a:lstStyle/>
          <a:p>
            <a:pPr>
              <a:spcAft>
                <a:spcPts val="600"/>
              </a:spcAft>
            </a:pPr>
            <a:r>
              <a:rPr lang="en-GB" sz="1100" dirty="0"/>
              <a:t>Organised</a:t>
            </a:r>
            <a:r>
              <a:rPr lang="en-GB" sz="1200" dirty="0"/>
              <a:t> by</a:t>
            </a:r>
          </a:p>
        </p:txBody>
      </p:sp>
      <p:pic>
        <p:nvPicPr>
          <p:cNvPr id="5" name="Picture 4">
            <a:extLst>
              <a:ext uri="{FF2B5EF4-FFF2-40B4-BE49-F238E27FC236}">
                <a16:creationId xmlns:a16="http://schemas.microsoft.com/office/drawing/2014/main" id="{95BDEF9F-BA92-48C5-80AD-36F1B90DD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202" y="6433279"/>
            <a:ext cx="2420178" cy="290421"/>
          </a:xfrm>
          <a:prstGeom prst="rect">
            <a:avLst/>
          </a:prstGeom>
          <a:noFill/>
        </p:spPr>
      </p:pic>
      <p:pic>
        <p:nvPicPr>
          <p:cNvPr id="8" name="Picture 7">
            <a:extLst>
              <a:ext uri="{FF2B5EF4-FFF2-40B4-BE49-F238E27FC236}">
                <a16:creationId xmlns:a16="http://schemas.microsoft.com/office/drawing/2014/main" id="{858CDDCF-0547-469B-A8CC-84B5B8931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560" y="445040"/>
            <a:ext cx="2734896" cy="371079"/>
          </a:xfrm>
          <a:prstGeom prst="rect">
            <a:avLst/>
          </a:prstGeom>
        </p:spPr>
      </p:pic>
    </p:spTree>
    <p:extLst>
      <p:ext uri="{BB962C8B-B14F-4D97-AF65-F5344CB8AC3E}">
        <p14:creationId xmlns:p14="http://schemas.microsoft.com/office/powerpoint/2010/main" val="204674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1270</Words>
  <Application>Microsoft Office PowerPoint</Application>
  <PresentationFormat>Widescreen</PresentationFormat>
  <Paragraphs>126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inherit</vt:lpstr>
      <vt:lpstr>Proxima Nova</vt:lpstr>
      <vt:lpstr>Office Theme</vt:lpstr>
      <vt:lpstr>PowerPoint Presentation</vt:lpstr>
      <vt:lpstr>PowerPoint Presentation</vt:lpstr>
      <vt:lpstr>PowerPoint Presentation</vt:lpstr>
      <vt:lpstr>Accessing                           - Login</vt:lpstr>
      <vt:lpstr>Accessing                           – Main Lobby</vt:lpstr>
      <vt:lpstr>Accessing                           – Exhibition Hall</vt:lpstr>
      <vt:lpstr>Accessing                           – Visiting a Booth</vt:lpstr>
      <vt:lpstr>Accessing                           – The Chat Room</vt:lpstr>
      <vt:lpstr>PowerPoint Presentation</vt:lpstr>
      <vt:lpstr>Preparing for your visit to</vt:lpstr>
      <vt:lpstr>Need some ides on what career is for you?</vt:lpstr>
      <vt:lpstr>More access to</vt:lpstr>
      <vt:lpstr>                            –  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Cousins</dc:creator>
  <cp:lastModifiedBy>Kathryn Watson</cp:lastModifiedBy>
  <cp:revision>5</cp:revision>
  <dcterms:created xsi:type="dcterms:W3CDTF">2021-04-13T21:13:07Z</dcterms:created>
  <dcterms:modified xsi:type="dcterms:W3CDTF">2021-04-14T14:34:58Z</dcterms:modified>
</cp:coreProperties>
</file>